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Lst>
  <p:sldSz cy="5143500" cx="9144000"/>
  <p:notesSz cx="6858000" cy="9144000"/>
  <p:embeddedFontLst>
    <p:embeddedFont>
      <p:font typeface="Arial Narrow"/>
      <p:regular r:id="rId155"/>
      <p:bold r:id="rId156"/>
      <p:italic r:id="rId157"/>
      <p:boldItalic r:id="rId158"/>
    </p:embeddedFont>
    <p:embeddedFont>
      <p:font typeface="Tahoma"/>
      <p:regular r:id="rId159"/>
      <p:bold r:id="rId1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0181CD8-8FF7-4063-8B49-75F7A4FC8ED8}">
  <a:tblStyle styleId="{10181CD8-8FF7-4063-8B49-75F7A4FC8ED8}"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EFB"/>
          </a:solidFill>
        </a:fill>
      </a:tcStyle>
    </a:wholeTbl>
    <a:band1H>
      <a:tcTxStyle/>
      <a:tcStyle>
        <a:fill>
          <a:solidFill>
            <a:srgbClr val="CBDCF7"/>
          </a:solidFill>
        </a:fill>
      </a:tcStyle>
    </a:band1H>
    <a:band2H>
      <a:tcTxStyle/>
    </a:band2H>
    <a:band1V>
      <a:tcTxStyle/>
      <a:tcStyle>
        <a:fill>
          <a:solidFill>
            <a:srgbClr val="CBDCF7"/>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160" Type="http://schemas.openxmlformats.org/officeDocument/2006/relationships/font" Target="fonts/Tahoma-bold.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Tahoma-regular.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ArialNarrow-boldItalic.fntdata"/><Relationship Id="rId157" Type="http://schemas.openxmlformats.org/officeDocument/2006/relationships/font" Target="fonts/ArialNarrow-italic.fntdata"/><Relationship Id="rId156" Type="http://schemas.openxmlformats.org/officeDocument/2006/relationships/font" Target="fonts/ArialNarrow-bold.fntdata"/><Relationship Id="rId155" Type="http://schemas.openxmlformats.org/officeDocument/2006/relationships/font" Target="fonts/Arial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1pPr>
            <a:lvl2pPr indent="-228600" lvl="1" marL="9144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2pPr>
            <a:lvl3pPr indent="-228600" lvl="2" marL="13716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3pPr>
            <a:lvl4pPr indent="-228600" lvl="3" marL="18288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4pPr>
            <a:lvl5pPr indent="-228600" lvl="4" marL="2286000" marR="0" rtl="0" algn="l">
              <a:spcBef>
                <a:spcPts val="360"/>
              </a:spcBef>
              <a:spcAft>
                <a:spcPts val="0"/>
              </a:spcAft>
              <a:buSzPts val="1400"/>
              <a:buNone/>
              <a:defRPr b="0" i="0" sz="1200" u="none" cap="none" strike="noStrike">
                <a:solidFill>
                  <a:schemeClr val="dk1"/>
                </a:solidFill>
                <a:latin typeface="Times"/>
                <a:ea typeface="Times"/>
                <a:cs typeface="Times"/>
                <a:sym typeface="Time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Times"/>
                <a:ea typeface="Times"/>
                <a:cs typeface="Times"/>
                <a:sym typeface="Times"/>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a:ea typeface="Times"/>
                <a:cs typeface="Times"/>
                <a:sym typeface="Times"/>
              </a:rPr>
              <a:t>‹#›</a:t>
            </a:fld>
            <a:endParaRPr b="0" i="0" sz="1200" u="none" cap="none" strike="noStrike">
              <a:solidFill>
                <a:schemeClr val="dk1"/>
              </a:solidFill>
              <a:latin typeface="Times"/>
              <a:ea typeface="Times"/>
              <a:cs typeface="Times"/>
              <a:sym typeface="Time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 name="Google Shape;5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3" name="Google Shape;53;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0" name="Google Shape;12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p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21" name="Google Shape;1221;p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p1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30" name="Google Shape;1230;p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1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39" name="Google Shape;1239;p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p1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45" name="Google Shape;1245;p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p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1" name="Google Shape;1251;p1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52" name="Google Shape;1252;p1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5" name="Shape 1255"/>
        <p:cNvGrpSpPr/>
        <p:nvPr/>
      </p:nvGrpSpPr>
      <p:grpSpPr>
        <a:xfrm>
          <a:off x="0" y="0"/>
          <a:ext cx="0" cy="0"/>
          <a:chOff x="0" y="0"/>
          <a:chExt cx="0" cy="0"/>
        </a:xfrm>
      </p:grpSpPr>
      <p:sp>
        <p:nvSpPr>
          <p:cNvPr id="1256" name="Google Shape;1256;p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7" name="Google Shape;1257;p1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58" name="Google Shape;1258;p1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2" name="Shape 1262"/>
        <p:cNvGrpSpPr/>
        <p:nvPr/>
      </p:nvGrpSpPr>
      <p:grpSpPr>
        <a:xfrm>
          <a:off x="0" y="0"/>
          <a:ext cx="0" cy="0"/>
          <a:chOff x="0" y="0"/>
          <a:chExt cx="0" cy="0"/>
        </a:xfrm>
      </p:grpSpPr>
      <p:sp>
        <p:nvSpPr>
          <p:cNvPr id="1263" name="Google Shape;1263;p1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64" name="Google Shape;1264;p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p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70" name="Google Shape;1270;p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p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6" name="Google Shape;1276;p1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77" name="Google Shape;1277;p1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p1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82" name="Google Shape;1282;p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7" name="Google Shape;127;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8" name="Google Shape;128;p1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p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88" name="Google Shape;1288;p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p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94" name="Google Shape;1294;p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p1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00" name="Google Shape;1300;p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p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6" name="Google Shape;1306;p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307" name="Google Shape;1307;p1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p1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15" name="Google Shape;1315;p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p1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21" name="Google Shape;1321;p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p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27" name="Google Shape;1327;p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328" name="Google Shape;1328;p16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p1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35" name="Google Shape;1335;p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p1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42" name="Google Shape;1342;p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6" name="Shape 1346"/>
        <p:cNvGrpSpPr/>
        <p:nvPr/>
      </p:nvGrpSpPr>
      <p:grpSpPr>
        <a:xfrm>
          <a:off x="0" y="0"/>
          <a:ext cx="0" cy="0"/>
          <a:chOff x="0" y="0"/>
          <a:chExt cx="0" cy="0"/>
        </a:xfrm>
      </p:grpSpPr>
      <p:sp>
        <p:nvSpPr>
          <p:cNvPr id="1347" name="Google Shape;1347;p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48" name="Google Shape;1348;p1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349" name="Google Shape;1349;p17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3" name="Google Shape;13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3" name="Shape 1353"/>
        <p:cNvGrpSpPr/>
        <p:nvPr/>
      </p:nvGrpSpPr>
      <p:grpSpPr>
        <a:xfrm>
          <a:off x="0" y="0"/>
          <a:ext cx="0" cy="0"/>
          <a:chOff x="0" y="0"/>
          <a:chExt cx="0" cy="0"/>
        </a:xfrm>
      </p:grpSpPr>
      <p:sp>
        <p:nvSpPr>
          <p:cNvPr id="1354" name="Google Shape;1354;p1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55" name="Google Shape;1355;p1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356" name="Google Shape;1356;p1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p1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61" name="Google Shape;1361;p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p1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68" name="Google Shape;1368;p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p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78" name="Google Shape;1378;p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p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84" name="Google Shape;1384;p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p1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90" name="Google Shape;1390;p1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p1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396" name="Google Shape;1396;p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p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02" name="Google Shape;1402;p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p1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08" name="Google Shape;1408;p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p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15" name="Google Shape;1415;p1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416" name="Google Shape;1416;p18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3" name="Google Shape;163;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p1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23" name="Google Shape;1423;p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p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29" name="Google Shape;1429;p1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430" name="Google Shape;1430;p18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3" name="Shape 1433"/>
        <p:cNvGrpSpPr/>
        <p:nvPr/>
      </p:nvGrpSpPr>
      <p:grpSpPr>
        <a:xfrm>
          <a:off x="0" y="0"/>
          <a:ext cx="0" cy="0"/>
          <a:chOff x="0" y="0"/>
          <a:chExt cx="0" cy="0"/>
        </a:xfrm>
      </p:grpSpPr>
      <p:sp>
        <p:nvSpPr>
          <p:cNvPr id="1434" name="Google Shape;1434;p1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35" name="Google Shape;1435;p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p1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41" name="Google Shape;1441;p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p1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47" name="Google Shape;1447;p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p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53" name="Google Shape;1453;p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Google Shape;1458;p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59" name="Google Shape;1459;p1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p1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65" name="Google Shape;1465;p1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p1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71" name="Google Shape;1471;p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5" name="Shape 1475"/>
        <p:cNvGrpSpPr/>
        <p:nvPr/>
      </p:nvGrpSpPr>
      <p:grpSpPr>
        <a:xfrm>
          <a:off x="0" y="0"/>
          <a:ext cx="0" cy="0"/>
          <a:chOff x="0" y="0"/>
          <a:chExt cx="0" cy="0"/>
        </a:xfrm>
      </p:grpSpPr>
      <p:sp>
        <p:nvSpPr>
          <p:cNvPr id="1476" name="Google Shape;1476;p1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77" name="Google Shape;1477;p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69" name="Google Shape;16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p1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83" name="Google Shape;1483;p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p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89" name="Google Shape;1489;p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p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495" name="Google Shape;1495;p1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p2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01" name="Google Shape;1501;p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5" name="Shape 1505"/>
        <p:cNvGrpSpPr/>
        <p:nvPr/>
      </p:nvGrpSpPr>
      <p:grpSpPr>
        <a:xfrm>
          <a:off x="0" y="0"/>
          <a:ext cx="0" cy="0"/>
          <a:chOff x="0" y="0"/>
          <a:chExt cx="0" cy="0"/>
        </a:xfrm>
      </p:grpSpPr>
      <p:sp>
        <p:nvSpPr>
          <p:cNvPr id="1506" name="Google Shape;1506;p2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07" name="Google Shape;1507;p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p2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13" name="Google Shape;1513;p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p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19" name="Google Shape;1519;p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p20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25" name="Google Shape;1525;p2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Google Shape;1530;p2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531" name="Google Shape;1531;p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p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7" name="Google Shape;1537;p2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538" name="Google Shape;1538;p2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75" name="Google Shape;17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80" name="Google Shape;18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6" name="Google Shape;186;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87" name="Google Shape;187;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29" name="Google Shape;22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4" name="Google Shape;27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 name="Google Shape;59;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60" name="Google Shape;60;p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7" name="Google Shape;317;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18" name="Google Shape;318;p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4" name="Google Shape;324;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25" name="Google Shape;325;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32" name="Google Shape;332;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3" name="Google Shape;343;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44" name="Google Shape;344;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1" name="Google Shape;351;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52" name="Google Shape;352;p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9" name="Google Shape;359;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60" name="Google Shape;360;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7" name="Google Shape;367;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68" name="Google Shape;368;p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5" name="Google Shape;375;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76" name="Google Shape;376;p4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3" name="Google Shape;383;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384" name="Google Shape;384;p4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90" name="Google Shape;39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 name="Google Shape;68;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69" name="Google Shape;69;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9" name="Google Shape;399;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00" name="Google Shape;400;p4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06" name="Google Shape;406;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2" name="Google Shape;41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13" name="Google Shape;413;p5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9" name="Google Shape;419;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20" name="Google Shape;420;p5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51" name="Google Shape;451;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452" name="Google Shape;452;p5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3" name="Google Shape;523;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524" name="Google Shape;524;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p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65" name="Google Shape;565;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90" name="Google Shape;590;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99" name="Google Shape;599;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p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11" name="Google Shape;611;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4" name="Google Shape;7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20" name="Google Shape;620;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44" name="Google Shape;644;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679" name="Google Shape;679;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15" name="Google Shape;715;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p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61" name="Google Shape;761;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67" name="Google Shape;767;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76" name="Google Shape;776;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83" name="Google Shape;783;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784" name="Google Shape;784;p7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p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789" name="Google Shape;789;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95" name="Google Shape;795;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796" name="Google Shape;796;p7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0" name="Google Shape;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03" name="Google Shape;803;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04" name="Google Shape;804;p7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1" name="Google Shape;811;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12" name="Google Shape;812;p7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19" name="Google Shape;819;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20" name="Google Shape;820;p8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9" name="Google Shape;829;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30" name="Google Shape;830;p8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7" name="Google Shape;837;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38" name="Google Shape;838;p8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46" name="Google Shape;846;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47" name="Google Shape;847;p8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71" name="Google Shape;871;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7" name="Google Shape;877;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78" name="Google Shape;878;p8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5" name="Google Shape;885;p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86" name="Google Shape;886;p9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p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92" name="Google Shape;89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87" name="Google Shape;8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98" name="Google Shape;898;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899" name="Google Shape;899;p9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12" name="Google Shape;912;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Font typeface="Times"/>
              <a:buNone/>
            </a:pPr>
            <a:r>
              <a:t/>
            </a:r>
            <a:endParaRPr b="0" i="0" sz="750" u="none" cap="none" strike="noStrike">
              <a:solidFill>
                <a:schemeClr val="dk1"/>
              </a:solidFill>
              <a:latin typeface="Times"/>
              <a:ea typeface="Times"/>
              <a:cs typeface="Times"/>
              <a:sym typeface="Times"/>
            </a:endParaRPr>
          </a:p>
        </p:txBody>
      </p:sp>
      <p:sp>
        <p:nvSpPr>
          <p:cNvPr id="913" name="Google Shape;913;p9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p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26" name="Google Shape;926;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3" name="Google Shape;933;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34" name="Google Shape;934;p9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p1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40" name="Google Shape;940;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Google Shape;945;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6" name="Google Shape;946;p10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47" name="Google Shape;947;p10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53" name="Google Shape;953;p10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54" name="Google Shape;954;p10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1" name="Google Shape;961;p1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62" name="Google Shape;962;p10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68" name="Google Shape;968;p1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69" name="Google Shape;969;p10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7" name="Google Shape;977;p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78" name="Google Shape;978;p1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5" name="Google Shape;9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p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83" name="Google Shape;983;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89" name="Google Shape;989;p1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990" name="Google Shape;990;p1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p1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995" name="Google Shape;995;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p1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01" name="Google Shape;1001;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p1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07" name="Google Shape;1007;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p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13" name="Google Shape;1013;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19" name="Google Shape;1019;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Google Shape;1027;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8" name="Google Shape;1028;p1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029" name="Google Shape;1029;p1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p1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34" name="Google Shape;1034;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0" name="Google Shape;1040;p1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041" name="Google Shape;1041;p1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a:ea typeface="Times"/>
                <a:cs typeface="Times"/>
                <a:sym typeface="Times"/>
              </a:rPr>
              <a:t>‹#›</a:t>
            </a:fld>
            <a:endParaRPr sz="1200">
              <a:solidFill>
                <a:schemeClr val="dk1"/>
              </a:solidFill>
              <a:latin typeface="Times"/>
              <a:ea typeface="Times"/>
              <a:cs typeface="Times"/>
              <a:sym typeface="Time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3" name="Google Shape;1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p1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47" name="Google Shape;1047;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p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53" name="Google Shape;1053;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1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59" name="Google Shape;1059;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p1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65" name="Google Shape;1065;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73" name="Google Shape;1073;p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088" name="Google Shape;1088;p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6" name="Google Shape;1096;p1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097" name="Google Shape;1097;p1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1" name="Shape 1101"/>
        <p:cNvGrpSpPr/>
        <p:nvPr/>
      </p:nvGrpSpPr>
      <p:grpSpPr>
        <a:xfrm>
          <a:off x="0" y="0"/>
          <a:ext cx="0" cy="0"/>
          <a:chOff x="0" y="0"/>
          <a:chExt cx="0" cy="0"/>
        </a:xfrm>
      </p:grpSpPr>
      <p:sp>
        <p:nvSpPr>
          <p:cNvPr id="1102" name="Google Shape;1102;p1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03" name="Google Shape;1103;p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p1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10" name="Google Shape;1110;p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p1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1" name="Google Shape;1121;p1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122" name="Google Shape;1122;p1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1" name="Google Shape;11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p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30" name="Google Shape;1130;p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p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37" name="Google Shape;1137;p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p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54" name="Google Shape;1154;p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p1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73" name="Google Shape;1173;p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p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81" name="Google Shape;1181;p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p1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87" name="Google Shape;1187;p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p1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193" name="Google Shape;1193;p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p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9" name="Google Shape;1199;p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a:ea typeface="Times"/>
              <a:cs typeface="Times"/>
              <a:sym typeface="Times"/>
            </a:endParaRPr>
          </a:p>
        </p:txBody>
      </p:sp>
      <p:sp>
        <p:nvSpPr>
          <p:cNvPr id="1200" name="Google Shape;1200;p14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Times"/>
                <a:ea typeface="Times"/>
                <a:cs typeface="Times"/>
                <a:sym typeface="Times"/>
              </a:rPr>
              <a:t>‹#›</a:t>
            </a:fld>
            <a:endParaRPr sz="1200">
              <a:solidFill>
                <a:srgbClr val="000000"/>
              </a:solidFill>
              <a:latin typeface="Times"/>
              <a:ea typeface="Times"/>
              <a:cs typeface="Times"/>
              <a:sym typeface="Time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3" name="Shape 1203"/>
        <p:cNvGrpSpPr/>
        <p:nvPr/>
      </p:nvGrpSpPr>
      <p:grpSpPr>
        <a:xfrm>
          <a:off x="0" y="0"/>
          <a:ext cx="0" cy="0"/>
          <a:chOff x="0" y="0"/>
          <a:chExt cx="0" cy="0"/>
        </a:xfrm>
      </p:grpSpPr>
      <p:sp>
        <p:nvSpPr>
          <p:cNvPr id="1204" name="Google Shape;1204;p1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05" name="Google Shape;1205;p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p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1215" name="Google Shape;1215;p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showMasterSp="0">
  <p:cSld name="1_Title Slide">
    <p:spTree>
      <p:nvGrpSpPr>
        <p:cNvPr id="20" name="Shape 20"/>
        <p:cNvGrpSpPr/>
        <p:nvPr/>
      </p:nvGrpSpPr>
      <p:grpSpPr>
        <a:xfrm>
          <a:off x="0" y="0"/>
          <a:ext cx="0" cy="0"/>
          <a:chOff x="0" y="0"/>
          <a:chExt cx="0" cy="0"/>
        </a:xfrm>
      </p:grpSpPr>
      <p:sp>
        <p:nvSpPr>
          <p:cNvPr id="21" name="Google Shape;21;p2"/>
          <p:cNvSpPr/>
          <p:nvPr/>
        </p:nvSpPr>
        <p:spPr>
          <a:xfrm>
            <a:off x="0" y="0"/>
            <a:ext cx="9144000" cy="3028950"/>
          </a:xfrm>
          <a:prstGeom prst="rect">
            <a:avLst/>
          </a:prstGeom>
          <a:gradFill>
            <a:gsLst>
              <a:gs pos="0">
                <a:srgbClr val="FFFFFF"/>
              </a:gs>
              <a:gs pos="58999">
                <a:srgbClr val="FFFFFF"/>
              </a:gs>
              <a:gs pos="100000">
                <a:srgbClr val="D8D8D8"/>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pic>
        <p:nvPicPr>
          <p:cNvPr descr="bg7.jpg" id="22" name="Google Shape;22;p2"/>
          <p:cNvPicPr preferRelativeResize="0"/>
          <p:nvPr/>
        </p:nvPicPr>
        <p:blipFill rotWithShape="1">
          <a:blip r:embed="rId2">
            <a:alphaModFix/>
          </a:blip>
          <a:srcRect b="0" l="0" r="0" t="0"/>
          <a:stretch/>
        </p:blipFill>
        <p:spPr>
          <a:xfrm>
            <a:off x="2514600" y="2114551"/>
            <a:ext cx="6629400" cy="1396604"/>
          </a:xfrm>
          <a:prstGeom prst="rect">
            <a:avLst/>
          </a:prstGeom>
          <a:noFill/>
          <a:ln>
            <a:noFill/>
          </a:ln>
        </p:spPr>
      </p:pic>
      <p:pic>
        <p:nvPicPr>
          <p:cNvPr descr="VidyoLogo_Vertical.png" id="23" name="Google Shape;23;p2"/>
          <p:cNvPicPr preferRelativeResize="0"/>
          <p:nvPr/>
        </p:nvPicPr>
        <p:blipFill rotWithShape="1">
          <a:blip r:embed="rId3">
            <a:alphaModFix/>
          </a:blip>
          <a:srcRect b="0" l="0" r="0" t="0"/>
          <a:stretch/>
        </p:blipFill>
        <p:spPr>
          <a:xfrm>
            <a:off x="6019800" y="361950"/>
            <a:ext cx="2328291" cy="1625346"/>
          </a:xfrm>
          <a:prstGeom prst="rect">
            <a:avLst/>
          </a:prstGeom>
          <a:noFill/>
          <a:ln>
            <a:noFill/>
          </a:ln>
        </p:spPr>
      </p:pic>
      <p:pic>
        <p:nvPicPr>
          <p:cNvPr descr="photo.png" id="24" name="Google Shape;24;p2"/>
          <p:cNvPicPr preferRelativeResize="0"/>
          <p:nvPr/>
        </p:nvPicPr>
        <p:blipFill rotWithShape="1">
          <a:blip r:embed="rId4">
            <a:alphaModFix/>
          </a:blip>
          <a:srcRect b="0" l="0" r="0" t="0"/>
          <a:stretch/>
        </p:blipFill>
        <p:spPr>
          <a:xfrm>
            <a:off x="457200" y="1314451"/>
            <a:ext cx="4952448" cy="1307592"/>
          </a:xfrm>
          <a:prstGeom prst="rect">
            <a:avLst/>
          </a:prstGeom>
          <a:noFill/>
          <a:ln>
            <a:noFill/>
          </a:ln>
        </p:spPr>
      </p:pic>
      <p:sp>
        <p:nvSpPr>
          <p:cNvPr id="25" name="Google Shape;25;p2"/>
          <p:cNvSpPr txBox="1"/>
          <p:nvPr>
            <p:ph type="ctrTitle"/>
          </p:nvPr>
        </p:nvSpPr>
        <p:spPr>
          <a:xfrm>
            <a:off x="2667000" y="2343150"/>
            <a:ext cx="6477000" cy="77152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chemeClr val="lt1"/>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6" name="Shape 26"/>
        <p:cNvGrpSpPr/>
        <p:nvPr/>
      </p:nvGrpSpPr>
      <p:grpSpPr>
        <a:xfrm>
          <a:off x="0" y="0"/>
          <a:ext cx="0" cy="0"/>
          <a:chOff x="0" y="0"/>
          <a:chExt cx="0" cy="0"/>
        </a:xfrm>
      </p:grpSpPr>
      <p:sp>
        <p:nvSpPr>
          <p:cNvPr id="27" name="Google Shape;27;p3"/>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28" name="Google Shape;28;p3"/>
          <p:cNvSpPr txBox="1"/>
          <p:nvPr>
            <p:ph idx="1" type="body"/>
          </p:nvPr>
        </p:nvSpPr>
        <p:spPr>
          <a:xfrm>
            <a:off x="304800" y="857250"/>
            <a:ext cx="8305800" cy="38290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9" name="Shape 29"/>
        <p:cNvGrpSpPr/>
        <p:nvPr/>
      </p:nvGrpSpPr>
      <p:grpSpPr>
        <a:xfrm>
          <a:off x="0" y="0"/>
          <a:ext cx="0" cy="0"/>
          <a:chOff x="0" y="0"/>
          <a:chExt cx="0" cy="0"/>
        </a:xfrm>
      </p:grpSpPr>
      <p:sp>
        <p:nvSpPr>
          <p:cNvPr id="30" name="Google Shape;30;p4"/>
          <p:cNvSpPr/>
          <p:nvPr/>
        </p:nvSpPr>
        <p:spPr>
          <a:xfrm>
            <a:off x="0" y="0"/>
            <a:ext cx="9144000" cy="3028950"/>
          </a:xfrm>
          <a:prstGeom prst="rect">
            <a:avLst/>
          </a:prstGeom>
          <a:gradFill>
            <a:gsLst>
              <a:gs pos="0">
                <a:srgbClr val="FFFFFF"/>
              </a:gs>
              <a:gs pos="58999">
                <a:srgbClr val="FFFFFF"/>
              </a:gs>
              <a:gs pos="100000">
                <a:srgbClr val="D8D8D8"/>
              </a:gs>
            </a:gsLst>
            <a:lin ang="162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pic>
        <p:nvPicPr>
          <p:cNvPr descr="bg7.jpg" id="31" name="Google Shape;31;p4"/>
          <p:cNvPicPr preferRelativeResize="0"/>
          <p:nvPr/>
        </p:nvPicPr>
        <p:blipFill rotWithShape="1">
          <a:blip r:embed="rId2">
            <a:alphaModFix/>
          </a:blip>
          <a:srcRect b="0" l="0" r="0" t="0"/>
          <a:stretch/>
        </p:blipFill>
        <p:spPr>
          <a:xfrm>
            <a:off x="2514600" y="2114551"/>
            <a:ext cx="6629400" cy="1396604"/>
          </a:xfrm>
          <a:prstGeom prst="rect">
            <a:avLst/>
          </a:prstGeom>
          <a:noFill/>
          <a:ln>
            <a:noFill/>
          </a:ln>
        </p:spPr>
      </p:pic>
      <p:pic>
        <p:nvPicPr>
          <p:cNvPr descr="VidyoLogo_Vertical.png" id="32" name="Google Shape;32;p4"/>
          <p:cNvPicPr preferRelativeResize="0"/>
          <p:nvPr/>
        </p:nvPicPr>
        <p:blipFill rotWithShape="1">
          <a:blip r:embed="rId3">
            <a:alphaModFix/>
          </a:blip>
          <a:srcRect b="0" l="0" r="0" t="0"/>
          <a:stretch/>
        </p:blipFill>
        <p:spPr>
          <a:xfrm>
            <a:off x="6019800" y="361950"/>
            <a:ext cx="2328291" cy="1625346"/>
          </a:xfrm>
          <a:prstGeom prst="rect">
            <a:avLst/>
          </a:prstGeom>
          <a:noFill/>
          <a:ln>
            <a:noFill/>
          </a:ln>
        </p:spPr>
      </p:pic>
      <p:pic>
        <p:nvPicPr>
          <p:cNvPr descr="photo.png" id="33" name="Google Shape;33;p4"/>
          <p:cNvPicPr preferRelativeResize="0"/>
          <p:nvPr/>
        </p:nvPicPr>
        <p:blipFill rotWithShape="1">
          <a:blip r:embed="rId4">
            <a:alphaModFix/>
          </a:blip>
          <a:srcRect b="0" l="0" r="0" t="0"/>
          <a:stretch/>
        </p:blipFill>
        <p:spPr>
          <a:xfrm>
            <a:off x="457200" y="1314451"/>
            <a:ext cx="4952448" cy="130759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34" name="Shape 34"/>
        <p:cNvGrpSpPr/>
        <p:nvPr/>
      </p:nvGrpSpPr>
      <p:grpSpPr>
        <a:xfrm>
          <a:off x="0" y="0"/>
          <a:ext cx="0" cy="0"/>
          <a:chOff x="0" y="0"/>
          <a:chExt cx="0" cy="0"/>
        </a:xfrm>
      </p:grpSpPr>
      <p:sp>
        <p:nvSpPr>
          <p:cNvPr id="35" name="Google Shape;35;p5"/>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6" name="Shape 36"/>
        <p:cNvGrpSpPr/>
        <p:nvPr/>
      </p:nvGrpSpPr>
      <p:grpSpPr>
        <a:xfrm>
          <a:off x="0" y="0"/>
          <a:ext cx="0" cy="0"/>
          <a:chOff x="0" y="0"/>
          <a:chExt cx="0" cy="0"/>
        </a:xfrm>
      </p:grpSpPr>
      <p:sp>
        <p:nvSpPr>
          <p:cNvPr id="37" name="Google Shape;37;p6"/>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38" name="Google Shape;38;p6"/>
          <p:cNvSpPr txBox="1"/>
          <p:nvPr>
            <p:ph idx="1" type="body"/>
          </p:nvPr>
        </p:nvSpPr>
        <p:spPr>
          <a:xfrm>
            <a:off x="3048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
        <p:nvSpPr>
          <p:cNvPr id="39" name="Google Shape;39;p6"/>
          <p:cNvSpPr txBox="1"/>
          <p:nvPr>
            <p:ph idx="2" type="body"/>
          </p:nvPr>
        </p:nvSpPr>
        <p:spPr>
          <a:xfrm>
            <a:off x="4572000" y="857250"/>
            <a:ext cx="4038600" cy="3657600"/>
          </a:xfrm>
          <a:prstGeom prst="rect">
            <a:avLst/>
          </a:prstGeom>
          <a:noFill/>
          <a:ln>
            <a:noFill/>
          </a:ln>
        </p:spPr>
        <p:txBody>
          <a:bodyPr anchorCtr="0" anchor="t" bIns="91425" lIns="91425" spcFirstLastPara="1" rIns="91425" wrap="square" tIns="91425"/>
          <a:lstStyle>
            <a:lvl1pPr indent="-393700" lvl="0" marL="457200" marR="0" rtl="0" algn="l">
              <a:spcBef>
                <a:spcPts val="520"/>
              </a:spcBef>
              <a:spcAft>
                <a:spcPts val="0"/>
              </a:spcAft>
              <a:buClr>
                <a:srgbClr val="3495DA"/>
              </a:buClr>
              <a:buSzPts val="2600"/>
              <a:buFont typeface="Arial"/>
              <a:buChar char="•"/>
              <a:defRPr b="0" i="0" sz="2600" u="none" cap="none" strike="noStrike">
                <a:solidFill>
                  <a:srgbClr val="666666"/>
                </a:solidFill>
                <a:latin typeface="Tahoma"/>
                <a:ea typeface="Tahoma"/>
                <a:cs typeface="Tahoma"/>
                <a:sym typeface="Tahoma"/>
              </a:defRPr>
            </a:lvl1pPr>
            <a:lvl2pPr indent="-381000" lvl="1" marL="914400" marR="0" rtl="0" algn="l">
              <a:spcBef>
                <a:spcPts val="480"/>
              </a:spcBef>
              <a:spcAft>
                <a:spcPts val="0"/>
              </a:spcAft>
              <a:buClr>
                <a:schemeClr val="lt2"/>
              </a:buClr>
              <a:buSzPts val="2400"/>
              <a:buFont typeface="Tahoma"/>
              <a:buChar char="–"/>
              <a:defRPr b="0" i="0" sz="2400" u="none" cap="none" strike="noStrike">
                <a:solidFill>
                  <a:srgbClr val="666666"/>
                </a:solidFill>
                <a:latin typeface="Tahoma"/>
                <a:ea typeface="Tahoma"/>
                <a:cs typeface="Tahoma"/>
                <a:sym typeface="Tahoma"/>
              </a:defRPr>
            </a:lvl2pPr>
            <a:lvl3pPr indent="-361950" lvl="2" marL="1371600" marR="0" rtl="0" algn="l">
              <a:spcBef>
                <a:spcPts val="420"/>
              </a:spcBef>
              <a:spcAft>
                <a:spcPts val="0"/>
              </a:spcAft>
              <a:buClr>
                <a:schemeClr val="lt2"/>
              </a:buClr>
              <a:buSzPts val="2100"/>
              <a:buFont typeface="Noto Sans Symbols"/>
              <a:buChar char="▪"/>
              <a:defRPr b="0" i="0" sz="2100" u="none" cap="none" strike="noStrike">
                <a:solidFill>
                  <a:srgbClr val="666666"/>
                </a:solidFill>
                <a:latin typeface="Tahoma"/>
                <a:ea typeface="Tahoma"/>
                <a:cs typeface="Tahoma"/>
                <a:sym typeface="Tahoma"/>
              </a:defRPr>
            </a:lvl3pPr>
            <a:lvl4pPr indent="-342900" lvl="3" marL="1828800" marR="0" rtl="0" algn="l">
              <a:spcBef>
                <a:spcPts val="360"/>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4pPr>
            <a:lvl5pPr indent="-342900" lvl="4" marL="2286000" marR="0" rtl="0" algn="l">
              <a:spcBef>
                <a:spcPts val="338"/>
              </a:spcBef>
              <a:spcAft>
                <a:spcPts val="0"/>
              </a:spcAft>
              <a:buClr>
                <a:schemeClr val="lt2"/>
              </a:buClr>
              <a:buSzPts val="1800"/>
              <a:buFont typeface="Tahoma"/>
              <a:buChar char="»"/>
              <a:defRPr b="0" i="0" sz="1800" u="none" cap="none" strike="noStrike">
                <a:solidFill>
                  <a:srgbClr val="666666"/>
                </a:solidFill>
                <a:latin typeface="Tahoma"/>
                <a:ea typeface="Tahoma"/>
                <a:cs typeface="Tahoma"/>
                <a:sym typeface="Tahoma"/>
              </a:defRPr>
            </a:lvl5pPr>
            <a:lvl6pPr indent="-342900" lvl="5" marL="27432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6pPr>
            <a:lvl7pPr indent="-342900" lvl="6" marL="32004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7pPr>
            <a:lvl8pPr indent="-342900" lvl="7" marL="36576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8pPr>
            <a:lvl9pPr indent="-342900" lvl="8" marL="4114800" marR="0" rtl="0" algn="l">
              <a:spcBef>
                <a:spcPts val="360"/>
              </a:spcBef>
              <a:spcAft>
                <a:spcPts val="0"/>
              </a:spcAft>
              <a:buClr>
                <a:srgbClr val="3C505F"/>
              </a:buClr>
              <a:buSzPts val="1800"/>
              <a:buFont typeface="Arial"/>
              <a:buChar char="»"/>
              <a:defRPr b="0" i="0" sz="1800" u="none" cap="none" strike="noStrike">
                <a:solidFill>
                  <a:srgbClr val="3C505F"/>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40" name="Shape 40"/>
        <p:cNvGrpSpPr/>
        <p:nvPr/>
      </p:nvGrpSpPr>
      <p:grpSpPr>
        <a:xfrm>
          <a:off x="0" y="0"/>
          <a:ext cx="0" cy="0"/>
          <a:chOff x="0" y="0"/>
          <a:chExt cx="0" cy="0"/>
        </a:xfrm>
      </p:grpSpPr>
      <p:sp>
        <p:nvSpPr>
          <p:cNvPr id="41" name="Google Shape;41;p7"/>
          <p:cNvSpPr/>
          <p:nvPr/>
        </p:nvSpPr>
        <p:spPr>
          <a:xfrm>
            <a:off x="304800" y="742950"/>
            <a:ext cx="8839200" cy="1714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type="title">
  <p:cSld name="TITLE">
    <p:spTree>
      <p:nvGrpSpPr>
        <p:cNvPr id="42" name="Shape 42"/>
        <p:cNvGrpSpPr/>
        <p:nvPr/>
      </p:nvGrpSpPr>
      <p:grpSpPr>
        <a:xfrm>
          <a:off x="0" y="0"/>
          <a:ext cx="0" cy="0"/>
          <a:chOff x="0" y="0"/>
          <a:chExt cx="0" cy="0"/>
        </a:xfrm>
      </p:grpSpPr>
      <p:pic>
        <p:nvPicPr>
          <p:cNvPr descr="ppt_new blue_title line.jpg" id="43" name="Google Shape;43;p8"/>
          <p:cNvPicPr preferRelativeResize="0"/>
          <p:nvPr/>
        </p:nvPicPr>
        <p:blipFill rotWithShape="1">
          <a:blip r:embed="rId2">
            <a:alphaModFix/>
          </a:blip>
          <a:srcRect b="0" l="0" r="0" t="0"/>
          <a:stretch/>
        </p:blipFill>
        <p:spPr>
          <a:xfrm>
            <a:off x="1752600" y="1662112"/>
            <a:ext cx="7010400" cy="109538"/>
          </a:xfrm>
          <a:prstGeom prst="rect">
            <a:avLst/>
          </a:prstGeom>
          <a:noFill/>
          <a:ln>
            <a:noFill/>
          </a:ln>
        </p:spPr>
      </p:pic>
      <p:pic>
        <p:nvPicPr>
          <p:cNvPr id="44" name="Google Shape;44;p8"/>
          <p:cNvPicPr preferRelativeResize="0"/>
          <p:nvPr/>
        </p:nvPicPr>
        <p:blipFill rotWithShape="1">
          <a:blip r:embed="rId3">
            <a:alphaModFix/>
          </a:blip>
          <a:srcRect b="0" l="0" r="0" t="0"/>
          <a:stretch/>
        </p:blipFill>
        <p:spPr>
          <a:xfrm>
            <a:off x="2503489" y="266700"/>
            <a:ext cx="2166937" cy="1162050"/>
          </a:xfrm>
          <a:prstGeom prst="rect">
            <a:avLst/>
          </a:prstGeom>
          <a:noFill/>
          <a:ln>
            <a:noFill/>
          </a:ln>
        </p:spPr>
      </p:pic>
      <p:pic>
        <p:nvPicPr>
          <p:cNvPr descr="title_blue hex.jpg" id="45" name="Google Shape;45;p8"/>
          <p:cNvPicPr preferRelativeResize="0"/>
          <p:nvPr/>
        </p:nvPicPr>
        <p:blipFill rotWithShape="1">
          <a:blip r:embed="rId4">
            <a:alphaModFix/>
          </a:blip>
          <a:srcRect b="0" l="0" r="0" t="0"/>
          <a:stretch/>
        </p:blipFill>
        <p:spPr>
          <a:xfrm>
            <a:off x="8153401" y="4457701"/>
            <a:ext cx="633413" cy="507206"/>
          </a:xfrm>
          <a:prstGeom prst="rect">
            <a:avLst/>
          </a:prstGeom>
          <a:noFill/>
          <a:ln>
            <a:noFill/>
          </a:ln>
        </p:spPr>
      </p:pic>
      <p:pic>
        <p:nvPicPr>
          <p:cNvPr descr="FINAL SIDEBAR2.jpg" id="46" name="Google Shape;46;p8"/>
          <p:cNvPicPr preferRelativeResize="0"/>
          <p:nvPr/>
        </p:nvPicPr>
        <p:blipFill rotWithShape="1">
          <a:blip r:embed="rId5">
            <a:alphaModFix/>
          </a:blip>
          <a:srcRect b="0" l="0" r="0" t="0"/>
          <a:stretch/>
        </p:blipFill>
        <p:spPr>
          <a:xfrm>
            <a:off x="0" y="0"/>
            <a:ext cx="2108200" cy="5143500"/>
          </a:xfrm>
          <a:prstGeom prst="rect">
            <a:avLst/>
          </a:prstGeom>
          <a:noFill/>
          <a:ln>
            <a:noFill/>
          </a:ln>
        </p:spPr>
      </p:pic>
      <p:sp>
        <p:nvSpPr>
          <p:cNvPr id="47" name="Google Shape;47;p8"/>
          <p:cNvSpPr txBox="1"/>
          <p:nvPr>
            <p:ph type="ctrTitle"/>
          </p:nvPr>
        </p:nvSpPr>
        <p:spPr>
          <a:xfrm>
            <a:off x="2514600" y="1812132"/>
            <a:ext cx="5943600" cy="1102519"/>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48" name="Google Shape;48;p8"/>
          <p:cNvSpPr txBox="1"/>
          <p:nvPr>
            <p:ph idx="1" type="subTitle"/>
          </p:nvPr>
        </p:nvSpPr>
        <p:spPr>
          <a:xfrm>
            <a:off x="2514600" y="3086100"/>
            <a:ext cx="5257800" cy="1314450"/>
          </a:xfrm>
          <a:prstGeom prst="rect">
            <a:avLst/>
          </a:prstGeom>
          <a:noFill/>
          <a:ln>
            <a:noFill/>
          </a:ln>
        </p:spPr>
        <p:txBody>
          <a:bodyPr anchorCtr="0" anchor="t" bIns="91425" lIns="91425" spcFirstLastPara="1" rIns="91425" wrap="square" tIns="91425"/>
          <a:lstStyle>
            <a:lvl1pPr indent="0" lvl="0" marL="0" marR="0" rtl="0" algn="l">
              <a:spcBef>
                <a:spcPts val="480"/>
              </a:spcBef>
              <a:spcAft>
                <a:spcPts val="0"/>
              </a:spcAft>
              <a:buClr>
                <a:srgbClr val="3495DA"/>
              </a:buClr>
              <a:buSzPts val="2400"/>
              <a:buFont typeface="Arial"/>
              <a:buNone/>
              <a:defRPr b="0" i="0" sz="2400" u="none" cap="none" strike="noStrike">
                <a:solidFill>
                  <a:schemeClr val="dk1"/>
                </a:solidFill>
                <a:latin typeface="Tahoma"/>
                <a:ea typeface="Tahoma"/>
                <a:cs typeface="Tahoma"/>
                <a:sym typeface="Tahoma"/>
              </a:defRPr>
            </a:lvl1pPr>
            <a:lvl2pPr indent="0" lvl="1" marL="457200" marR="0" rtl="0" algn="ctr">
              <a:spcBef>
                <a:spcPts val="440"/>
              </a:spcBef>
              <a:spcAft>
                <a:spcPts val="0"/>
              </a:spcAft>
              <a:buClr>
                <a:schemeClr val="lt2"/>
              </a:buClr>
              <a:buSzPts val="2200"/>
              <a:buFont typeface="Tahoma"/>
              <a:buNone/>
              <a:defRPr b="0" i="0" sz="2200" u="none" cap="none" strike="noStrike">
                <a:solidFill>
                  <a:srgbClr val="8D8D8D"/>
                </a:solidFill>
                <a:latin typeface="Tahoma"/>
                <a:ea typeface="Tahoma"/>
                <a:cs typeface="Tahoma"/>
                <a:sym typeface="Tahoma"/>
              </a:defRPr>
            </a:lvl2pPr>
            <a:lvl3pPr indent="0" lvl="2" marL="914400" marR="0" rtl="0" algn="ctr">
              <a:spcBef>
                <a:spcPts val="400"/>
              </a:spcBef>
              <a:spcAft>
                <a:spcPts val="0"/>
              </a:spcAft>
              <a:buClr>
                <a:schemeClr val="lt2"/>
              </a:buClr>
              <a:buSzPts val="2000"/>
              <a:buFont typeface="Noto Sans Symbols"/>
              <a:buNone/>
              <a:defRPr b="0" i="0" sz="2000" u="none" cap="none" strike="noStrike">
                <a:solidFill>
                  <a:srgbClr val="8D8D8D"/>
                </a:solidFill>
                <a:latin typeface="Tahoma"/>
                <a:ea typeface="Tahoma"/>
                <a:cs typeface="Tahoma"/>
                <a:sym typeface="Tahoma"/>
              </a:defRPr>
            </a:lvl3pPr>
            <a:lvl4pPr indent="0" lvl="3" marL="1371600" marR="0" rtl="0" algn="ctr">
              <a:spcBef>
                <a:spcPts val="320"/>
              </a:spcBef>
              <a:spcAft>
                <a:spcPts val="0"/>
              </a:spcAft>
              <a:buClr>
                <a:schemeClr val="lt2"/>
              </a:buClr>
              <a:buSzPts val="1600"/>
              <a:buFont typeface="Tahoma"/>
              <a:buNone/>
              <a:defRPr b="0" i="0" sz="1600" u="none" cap="none" strike="noStrike">
                <a:solidFill>
                  <a:srgbClr val="8D8D8D"/>
                </a:solidFill>
                <a:latin typeface="Tahoma"/>
                <a:ea typeface="Tahoma"/>
                <a:cs typeface="Tahoma"/>
                <a:sym typeface="Tahoma"/>
              </a:defRPr>
            </a:lvl4pPr>
            <a:lvl5pPr indent="0" lvl="4" marL="1828800" marR="0" rtl="0" algn="ctr">
              <a:spcBef>
                <a:spcPts val="338"/>
              </a:spcBef>
              <a:spcAft>
                <a:spcPts val="0"/>
              </a:spcAft>
              <a:buClr>
                <a:schemeClr val="lt2"/>
              </a:buClr>
              <a:buSzPts val="1400"/>
              <a:buFont typeface="Tahoma"/>
              <a:buNone/>
              <a:defRPr b="0" i="0" sz="1400" u="none" cap="none" strike="noStrike">
                <a:solidFill>
                  <a:srgbClr val="8D8D8D"/>
                </a:solidFill>
                <a:latin typeface="Tahoma"/>
                <a:ea typeface="Tahoma"/>
                <a:cs typeface="Tahoma"/>
                <a:sym typeface="Tahoma"/>
              </a:defRPr>
            </a:lvl5pPr>
            <a:lvl6pPr indent="0" lvl="5" marL="2286000" marR="0" rtl="0" algn="ctr">
              <a:spcBef>
                <a:spcPts val="240"/>
              </a:spcBef>
              <a:spcAft>
                <a:spcPts val="0"/>
              </a:spcAft>
              <a:buClr>
                <a:srgbClr val="8D8D8D"/>
              </a:buClr>
              <a:buSzPts val="1200"/>
              <a:buFont typeface="Arial"/>
              <a:buNone/>
              <a:defRPr b="0" i="0" sz="1200" u="none" cap="none" strike="noStrike">
                <a:solidFill>
                  <a:srgbClr val="8D8D8D"/>
                </a:solidFill>
                <a:latin typeface="Arial"/>
                <a:ea typeface="Arial"/>
                <a:cs typeface="Arial"/>
                <a:sym typeface="Arial"/>
              </a:defRPr>
            </a:lvl6pPr>
            <a:lvl7pPr indent="0" lvl="6" marL="2743200" marR="0" rtl="0" algn="ctr">
              <a:spcBef>
                <a:spcPts val="240"/>
              </a:spcBef>
              <a:spcAft>
                <a:spcPts val="0"/>
              </a:spcAft>
              <a:buClr>
                <a:srgbClr val="8D8D8D"/>
              </a:buClr>
              <a:buSzPts val="1200"/>
              <a:buFont typeface="Arial"/>
              <a:buNone/>
              <a:defRPr b="0" i="0" sz="1200" u="none" cap="none" strike="noStrike">
                <a:solidFill>
                  <a:srgbClr val="8D8D8D"/>
                </a:solidFill>
                <a:latin typeface="Arial"/>
                <a:ea typeface="Arial"/>
                <a:cs typeface="Arial"/>
                <a:sym typeface="Arial"/>
              </a:defRPr>
            </a:lvl7pPr>
            <a:lvl8pPr indent="0" lvl="7" marL="3200400" marR="0" rtl="0" algn="ctr">
              <a:spcBef>
                <a:spcPts val="240"/>
              </a:spcBef>
              <a:spcAft>
                <a:spcPts val="0"/>
              </a:spcAft>
              <a:buClr>
                <a:srgbClr val="8D8D8D"/>
              </a:buClr>
              <a:buSzPts val="1200"/>
              <a:buFont typeface="Arial"/>
              <a:buNone/>
              <a:defRPr b="0" i="0" sz="1200" u="none" cap="none" strike="noStrike">
                <a:solidFill>
                  <a:srgbClr val="8D8D8D"/>
                </a:solidFill>
                <a:latin typeface="Arial"/>
                <a:ea typeface="Arial"/>
                <a:cs typeface="Arial"/>
                <a:sym typeface="Arial"/>
              </a:defRPr>
            </a:lvl8pPr>
            <a:lvl9pPr indent="0" lvl="8" marL="3657600" marR="0" rtl="0" algn="ctr">
              <a:spcBef>
                <a:spcPts val="240"/>
              </a:spcBef>
              <a:spcAft>
                <a:spcPts val="0"/>
              </a:spcAft>
              <a:buClr>
                <a:srgbClr val="8D8D8D"/>
              </a:buClr>
              <a:buSzPts val="1200"/>
              <a:buFont typeface="Arial"/>
              <a:buNone/>
              <a:defRPr b="0" i="0" sz="1200" u="none" cap="none" strike="noStrike">
                <a:solidFill>
                  <a:srgbClr val="8D8D8D"/>
                </a:solidFill>
                <a:latin typeface="Arial"/>
                <a:ea typeface="Arial"/>
                <a:cs typeface="Arial"/>
                <a:sym typeface="Arial"/>
              </a:defRPr>
            </a:lvl9pPr>
          </a:lstStyle>
          <a:p/>
        </p:txBody>
      </p:sp>
      <p:sp>
        <p:nvSpPr>
          <p:cNvPr id="49" name="Google Shape;49;p8"/>
          <p:cNvSpPr txBox="1"/>
          <p:nvPr>
            <p:ph idx="11" type="ftr"/>
          </p:nvPr>
        </p:nvSpPr>
        <p:spPr>
          <a:xfrm>
            <a:off x="0" y="4400550"/>
            <a:ext cx="1905000" cy="62865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sz="900">
                <a:solidFill>
                  <a:srgbClr val="F2F2F2"/>
                </a:solidFill>
                <a:latin typeface="Arial Narrow"/>
                <a:ea typeface="Arial Narrow"/>
                <a:cs typeface="Arial Narrow"/>
                <a:sym typeface="Arial Narrow"/>
              </a:defRPr>
            </a:lvl1pPr>
            <a:lvl2pPr indent="0" lvl="1" marL="457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2pPr>
            <a:lvl3pPr indent="0" lvl="2" marL="914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3pPr>
            <a:lvl4pPr indent="0" lvl="3" marL="1371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4pPr>
            <a:lvl5pPr indent="0" lvl="4" marL="18288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5pPr>
            <a:lvl6pPr indent="0" lvl="5" marL="22860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6pPr>
            <a:lvl7pPr indent="0" lvl="6" marL="27432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7pPr>
            <a:lvl8pPr indent="0" lvl="7" marL="32004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8pPr>
            <a:lvl9pPr indent="0" lvl="8" marL="3657600" marR="0" rtl="0" algn="l">
              <a:spcBef>
                <a:spcPts val="0"/>
              </a:spcBef>
              <a:spcAft>
                <a:spcPts val="0"/>
              </a:spcAft>
              <a:buSzPts val="1400"/>
              <a:buNone/>
              <a:defRPr b="0" i="0" sz="2400" u="none" cap="none" strike="noStrike">
                <a:solidFill>
                  <a:schemeClr val="dk1"/>
                </a:solidFill>
                <a:latin typeface="Times"/>
                <a:ea typeface="Times"/>
                <a:cs typeface="Times"/>
                <a:sym typeface="Time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4972050"/>
            <a:ext cx="9144000" cy="1714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dk1"/>
              </a:solidFill>
              <a:latin typeface="Times"/>
              <a:ea typeface="Times"/>
              <a:cs typeface="Times"/>
              <a:sym typeface="Times"/>
            </a:endParaRPr>
          </a:p>
        </p:txBody>
      </p:sp>
      <p:sp>
        <p:nvSpPr>
          <p:cNvPr id="11" name="Google Shape;11;p1"/>
          <p:cNvSpPr txBox="1"/>
          <p:nvPr>
            <p:ph type="title"/>
          </p:nvPr>
        </p:nvSpPr>
        <p:spPr>
          <a:xfrm>
            <a:off x="304800" y="57152"/>
            <a:ext cx="7848600" cy="71794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2800" u="none" cap="none" strike="noStrike">
                <a:solidFill>
                  <a:srgbClr val="656565"/>
                </a:solidFill>
                <a:latin typeface="Arial"/>
                <a:ea typeface="Arial"/>
                <a:cs typeface="Arial"/>
                <a:sym typeface="Arial"/>
              </a:defRPr>
            </a:lvl1pPr>
            <a:lvl2pPr indent="0" lvl="1"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2pPr>
            <a:lvl3pPr indent="0" lvl="2"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3pPr>
            <a:lvl4pPr indent="0" lvl="3"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4pPr>
            <a:lvl5pPr indent="0" lvl="4" marL="0" marR="0" rtl="0" algn="l">
              <a:spcBef>
                <a:spcPts val="0"/>
              </a:spcBef>
              <a:spcAft>
                <a:spcPts val="0"/>
              </a:spcAft>
              <a:buSzPts val="1400"/>
              <a:buNone/>
              <a:defRPr b="0" i="0" sz="3000" u="none" cap="none" strike="noStrike">
                <a:solidFill>
                  <a:srgbClr val="2495EB"/>
                </a:solidFill>
                <a:latin typeface="Tahoma"/>
                <a:ea typeface="Tahoma"/>
                <a:cs typeface="Tahoma"/>
                <a:sym typeface="Tahoma"/>
              </a:defRPr>
            </a:lvl5pPr>
            <a:lvl6pPr indent="0" lvl="5" marL="4572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6pPr>
            <a:lvl7pPr indent="0" lvl="6" marL="9144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7pPr>
            <a:lvl8pPr indent="0" lvl="7" marL="13716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8pPr>
            <a:lvl9pPr indent="0" lvl="8" marL="1828800" marR="0" rtl="0" algn="l">
              <a:spcBef>
                <a:spcPts val="0"/>
              </a:spcBef>
              <a:spcAft>
                <a:spcPts val="0"/>
              </a:spcAft>
              <a:buSzPts val="1400"/>
              <a:buNone/>
              <a:defRPr b="1" i="0" sz="2500" u="none" cap="none" strike="noStrike">
                <a:solidFill>
                  <a:srgbClr val="7BAA40"/>
                </a:solidFill>
                <a:latin typeface="Arial"/>
                <a:ea typeface="Arial"/>
                <a:cs typeface="Arial"/>
                <a:sym typeface="Arial"/>
              </a:defRPr>
            </a:lvl9pPr>
          </a:lstStyle>
          <a:p/>
        </p:txBody>
      </p:sp>
      <p:sp>
        <p:nvSpPr>
          <p:cNvPr id="12" name="Google Shape;12;p1"/>
          <p:cNvSpPr txBox="1"/>
          <p:nvPr>
            <p:ph idx="1" type="body"/>
          </p:nvPr>
        </p:nvSpPr>
        <p:spPr>
          <a:xfrm>
            <a:off x="304800" y="857250"/>
            <a:ext cx="8305800" cy="371475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3495DA"/>
              </a:buClr>
              <a:buSzPts val="2400"/>
              <a:buFont typeface="Arial"/>
              <a:buChar char="•"/>
              <a:defRPr b="0" i="0" sz="2400" u="none" cap="none" strike="noStrike">
                <a:solidFill>
                  <a:srgbClr val="666666"/>
                </a:solidFill>
                <a:latin typeface="Tahoma"/>
                <a:ea typeface="Tahoma"/>
                <a:cs typeface="Tahoma"/>
                <a:sym typeface="Tahoma"/>
              </a:defRPr>
            </a:lvl1pPr>
            <a:lvl2pPr indent="-368300" lvl="1" marL="914400" marR="0" rtl="0" algn="l">
              <a:spcBef>
                <a:spcPts val="440"/>
              </a:spcBef>
              <a:spcAft>
                <a:spcPts val="0"/>
              </a:spcAft>
              <a:buClr>
                <a:schemeClr val="lt2"/>
              </a:buClr>
              <a:buSzPts val="2200"/>
              <a:buFont typeface="Tahoma"/>
              <a:buChar char="–"/>
              <a:defRPr b="0" i="0" sz="2200" u="none" cap="none" strike="noStrike">
                <a:solidFill>
                  <a:srgbClr val="666666"/>
                </a:solidFill>
                <a:latin typeface="Tahoma"/>
                <a:ea typeface="Tahoma"/>
                <a:cs typeface="Tahoma"/>
                <a:sym typeface="Tahoma"/>
              </a:defRPr>
            </a:lvl2pPr>
            <a:lvl3pPr indent="-355600" lvl="2" marL="1371600" marR="0" rtl="0" algn="l">
              <a:spcBef>
                <a:spcPts val="400"/>
              </a:spcBef>
              <a:spcAft>
                <a:spcPts val="0"/>
              </a:spcAft>
              <a:buClr>
                <a:schemeClr val="lt2"/>
              </a:buClr>
              <a:buSzPts val="2000"/>
              <a:buFont typeface="Noto Sans Symbols"/>
              <a:buChar char="▪"/>
              <a:defRPr b="0" i="0" sz="2000" u="none" cap="none" strike="noStrike">
                <a:solidFill>
                  <a:srgbClr val="666666"/>
                </a:solidFill>
                <a:latin typeface="Tahoma"/>
                <a:ea typeface="Tahoma"/>
                <a:cs typeface="Tahoma"/>
                <a:sym typeface="Tahoma"/>
              </a:defRPr>
            </a:lvl3pPr>
            <a:lvl4pPr indent="-330200" lvl="3" marL="1828800" marR="0" rtl="0" algn="l">
              <a:spcBef>
                <a:spcPts val="320"/>
              </a:spcBef>
              <a:spcAft>
                <a:spcPts val="0"/>
              </a:spcAft>
              <a:buClr>
                <a:schemeClr val="lt2"/>
              </a:buClr>
              <a:buSzPts val="1600"/>
              <a:buFont typeface="Tahoma"/>
              <a:buChar char="–"/>
              <a:defRPr b="0" i="0" sz="1600" u="none" cap="none" strike="noStrike">
                <a:solidFill>
                  <a:srgbClr val="666666"/>
                </a:solidFill>
                <a:latin typeface="Tahoma"/>
                <a:ea typeface="Tahoma"/>
                <a:cs typeface="Tahoma"/>
                <a:sym typeface="Tahoma"/>
              </a:defRPr>
            </a:lvl4pPr>
            <a:lvl5pPr indent="-317500" lvl="4" marL="2286000" marR="0" rtl="0" algn="l">
              <a:spcBef>
                <a:spcPts val="338"/>
              </a:spcBef>
              <a:spcAft>
                <a:spcPts val="0"/>
              </a:spcAft>
              <a:buClr>
                <a:schemeClr val="lt2"/>
              </a:buClr>
              <a:buSzPts val="1400"/>
              <a:buFont typeface="Tahoma"/>
              <a:buChar char="»"/>
              <a:defRPr b="0" i="0" sz="1400" u="none" cap="none" strike="noStrike">
                <a:solidFill>
                  <a:srgbClr val="666666"/>
                </a:solidFill>
                <a:latin typeface="Tahoma"/>
                <a:ea typeface="Tahoma"/>
                <a:cs typeface="Tahoma"/>
                <a:sym typeface="Tahoma"/>
              </a:defRPr>
            </a:lvl5pPr>
            <a:lvl6pPr indent="-304800" lvl="5" marL="27432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6pPr>
            <a:lvl7pPr indent="-304800" lvl="6" marL="32004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7pPr>
            <a:lvl8pPr indent="-304800" lvl="7" marL="36576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8pPr>
            <a:lvl9pPr indent="-304800" lvl="8" marL="4114800" marR="0" rtl="0" algn="l">
              <a:spcBef>
                <a:spcPts val="240"/>
              </a:spcBef>
              <a:spcAft>
                <a:spcPts val="0"/>
              </a:spcAft>
              <a:buClr>
                <a:srgbClr val="3C505F"/>
              </a:buClr>
              <a:buSzPts val="1200"/>
              <a:buFont typeface="Arial"/>
              <a:buChar char="»"/>
              <a:defRPr b="0" i="0" sz="1200" u="none" cap="none" strike="noStrike">
                <a:solidFill>
                  <a:srgbClr val="3C505F"/>
                </a:solidFill>
                <a:latin typeface="Arial"/>
                <a:ea typeface="Arial"/>
                <a:cs typeface="Arial"/>
                <a:sym typeface="Arial"/>
              </a:defRPr>
            </a:lvl9pPr>
          </a:lstStyle>
          <a:p/>
        </p:txBody>
      </p:sp>
      <p:sp>
        <p:nvSpPr>
          <p:cNvPr id="13" name="Google Shape;13;p1"/>
          <p:cNvSpPr txBox="1"/>
          <p:nvPr/>
        </p:nvSpPr>
        <p:spPr>
          <a:xfrm>
            <a:off x="8686800" y="4926807"/>
            <a:ext cx="457200" cy="27384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0" i="0" lang="en-US" sz="1000" u="none" cap="none" strike="noStrike">
                <a:solidFill>
                  <a:srgbClr val="F2F2F2"/>
                </a:solidFill>
                <a:latin typeface="Tahoma"/>
                <a:ea typeface="Tahoma"/>
                <a:cs typeface="Tahoma"/>
                <a:sym typeface="Tahoma"/>
              </a:rPr>
              <a:t>‹#›</a:t>
            </a:fld>
            <a:endParaRPr b="0" i="0" sz="1000" u="none" cap="none" strike="noStrike">
              <a:solidFill>
                <a:srgbClr val="F2F2F2"/>
              </a:solidFill>
              <a:latin typeface="Tahoma"/>
              <a:ea typeface="Tahoma"/>
              <a:cs typeface="Tahoma"/>
              <a:sym typeface="Tahoma"/>
            </a:endParaRPr>
          </a:p>
        </p:txBody>
      </p:sp>
      <p:sp>
        <p:nvSpPr>
          <p:cNvPr id="14" name="Google Shape;14;p1"/>
          <p:cNvSpPr txBox="1"/>
          <p:nvPr/>
        </p:nvSpPr>
        <p:spPr>
          <a:xfrm>
            <a:off x="2743200" y="4972051"/>
            <a:ext cx="4114800" cy="14525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F2F2F2"/>
                </a:solidFill>
                <a:latin typeface="Tahoma"/>
                <a:ea typeface="Tahoma"/>
                <a:cs typeface="Tahoma"/>
                <a:sym typeface="Tahoma"/>
              </a:rPr>
              <a:t>Vidyo Inc. Proprietary, Confidential &amp; Patent Pending Information</a:t>
            </a:r>
            <a:endParaRPr b="0" i="0" sz="800" u="none" cap="none" strike="noStrike">
              <a:solidFill>
                <a:srgbClr val="F2F2F2"/>
              </a:solidFill>
              <a:latin typeface="Tahoma"/>
              <a:ea typeface="Tahoma"/>
              <a:cs typeface="Tahoma"/>
              <a:sym typeface="Tahoma"/>
            </a:endParaRPr>
          </a:p>
        </p:txBody>
      </p:sp>
      <p:sp>
        <p:nvSpPr>
          <p:cNvPr id="15" name="Google Shape;15;p1"/>
          <p:cNvSpPr txBox="1"/>
          <p:nvPr/>
        </p:nvSpPr>
        <p:spPr>
          <a:xfrm>
            <a:off x="152400" y="4958954"/>
            <a:ext cx="1066800" cy="18454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F2F2F2"/>
                </a:solidFill>
                <a:latin typeface="Tahoma"/>
                <a:ea typeface="Tahoma"/>
                <a:cs typeface="Tahoma"/>
                <a:sym typeface="Tahoma"/>
              </a:rPr>
              <a:t>10/21/2014</a:t>
            </a:r>
            <a:endParaRPr b="0" i="0" sz="800" u="none" cap="none" strike="noStrike">
              <a:solidFill>
                <a:srgbClr val="F2F2F2"/>
              </a:solidFill>
              <a:latin typeface="Tahoma"/>
              <a:ea typeface="Tahoma"/>
              <a:cs typeface="Tahoma"/>
              <a:sym typeface="Tahoma"/>
            </a:endParaRPr>
          </a:p>
        </p:txBody>
      </p:sp>
      <p:cxnSp>
        <p:nvCxnSpPr>
          <p:cNvPr id="16" name="Google Shape;16;p1"/>
          <p:cNvCxnSpPr/>
          <p:nvPr/>
        </p:nvCxnSpPr>
        <p:spPr>
          <a:xfrm>
            <a:off x="381000" y="801292"/>
            <a:ext cx="8763000" cy="1190"/>
          </a:xfrm>
          <a:prstGeom prst="straightConnector1">
            <a:avLst/>
          </a:prstGeom>
          <a:solidFill>
            <a:schemeClr val="accent1"/>
          </a:solidFill>
          <a:ln cap="flat" cmpd="sng" w="15225">
            <a:solidFill>
              <a:schemeClr val="accent3"/>
            </a:solidFill>
            <a:prstDash val="solid"/>
            <a:round/>
            <a:headEnd len="sm" w="sm" type="none"/>
            <a:tailEnd len="sm" w="sm" type="none"/>
          </a:ln>
        </p:spPr>
      </p:cxnSp>
      <p:grpSp>
        <p:nvGrpSpPr>
          <p:cNvPr id="17" name="Google Shape;17;p1"/>
          <p:cNvGrpSpPr/>
          <p:nvPr/>
        </p:nvGrpSpPr>
        <p:grpSpPr>
          <a:xfrm>
            <a:off x="8153400" y="57150"/>
            <a:ext cx="990600" cy="694944"/>
            <a:chOff x="8153401" y="293481"/>
            <a:chExt cx="990600" cy="697119"/>
          </a:xfrm>
        </p:grpSpPr>
        <p:pic>
          <p:nvPicPr>
            <p:cNvPr descr="VidyoLogo_Vertical.png" id="18" name="Google Shape;18;p1"/>
            <p:cNvPicPr preferRelativeResize="0"/>
            <p:nvPr/>
          </p:nvPicPr>
          <p:blipFill rotWithShape="1">
            <a:blip r:embed="rId1">
              <a:alphaModFix/>
            </a:blip>
            <a:srcRect b="0" l="0" r="0" t="0"/>
            <a:stretch/>
          </p:blipFill>
          <p:spPr>
            <a:xfrm>
              <a:off x="8153401" y="293481"/>
              <a:ext cx="990600" cy="690769"/>
            </a:xfrm>
            <a:prstGeom prst="rect">
              <a:avLst/>
            </a:prstGeom>
            <a:noFill/>
            <a:ln>
              <a:noFill/>
            </a:ln>
          </p:spPr>
        </p:pic>
        <p:sp>
          <p:nvSpPr>
            <p:cNvPr id="19" name="Google Shape;19;p1"/>
            <p:cNvSpPr/>
            <p:nvPr/>
          </p:nvSpPr>
          <p:spPr>
            <a:xfrm>
              <a:off x="8606972" y="878115"/>
              <a:ext cx="537028" cy="11248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hyperlink" Target="http://www.vidyo.com/support/documentation/version-2-2-product-manuals/"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8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upport.vidyo.com/index.php?_m=downloads&amp;_a=view&amp;parentcategoryid=127&amp;pcid=20&amp;nav=0,20"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hyperlink" Target="https://selfservice.vidyo.com/" TargetMode="External"/><Relationship Id="rId4" Type="http://schemas.openxmlformats.org/officeDocument/2006/relationships/hyperlink" Target="mailto:apjsupport@vidyo.com" TargetMode="External"/><Relationship Id="rId11" Type="http://schemas.openxmlformats.org/officeDocument/2006/relationships/image" Target="../media/image91.png"/><Relationship Id="rId10" Type="http://schemas.openxmlformats.org/officeDocument/2006/relationships/image" Target="../media/image85.png"/><Relationship Id="rId9" Type="http://schemas.openxmlformats.org/officeDocument/2006/relationships/image" Target="../media/image87.png"/><Relationship Id="rId5" Type="http://schemas.openxmlformats.org/officeDocument/2006/relationships/hyperlink" Target="mailto:apjsupport@vidyo.com" TargetMode="External"/><Relationship Id="rId6" Type="http://schemas.openxmlformats.org/officeDocument/2006/relationships/hyperlink" Target="mailto:apjsupport@vidyo.com" TargetMode="External"/><Relationship Id="rId7" Type="http://schemas.openxmlformats.org/officeDocument/2006/relationships/hyperlink" Target="mailto:apjsupport@vidyo.com" TargetMode="External"/><Relationship Id="rId8" Type="http://schemas.openxmlformats.org/officeDocument/2006/relationships/image" Target="../media/image9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s://selfservice.vidyo.com/" TargetMode="External"/><Relationship Id="rId4" Type="http://schemas.openxmlformats.org/officeDocument/2006/relationships/hyperlink" Target="mailto:emeasupport@vidyo.com" TargetMode="External"/><Relationship Id="rId5" Type="http://schemas.openxmlformats.org/officeDocument/2006/relationships/hyperlink" Target="mailto:iteam@vidyo.com"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hyperlink" Target="http://support.vidyo.com/"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84.gi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hyperlink" Target="http://training.vidyo.com/" TargetMode="External"/><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upport.vidyo.com/index.php?_m=downloads&amp;_a=view&amp;parentcategoryid=39&amp;pcid=20&amp;nav=0,20"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www.vidyo.com/" TargetMode="External"/><Relationship Id="rId4" Type="http://schemas.openxmlformats.org/officeDocument/2006/relationships/hyperlink" Target="http://support.vidyo.com/index.php?_m=downloads&amp;_a=view&amp;parentcategoryid=127&amp;pcid=20&amp;nav=0,20"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hyperlink" Target="http://support.vidyo.com/index.php?_m=downloads&amp;_a=view&amp;parentcategoryid=127&amp;pcid=20&amp;nav=0,20"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hyperlink" Target="http://support.vidyo.com/index.php?_m=downloads&amp;_a=view&amp;parentcategoryid=127&amp;pcid=20&amp;nav=0,20"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upport.vidyo.com/index.php?_m=downloads&amp;_a=view&amp;parentcategoryid=127&amp;pcid=20&amp;nav=0,20"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hyperlink" Target="http://support.vidyo.com/index.php?_m=downloads&amp;_a=view&amp;parentcategoryid=127&amp;pcid=20&amp;nav=0,20"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hyperlink" Target="http://support.vidyo.com/index.php?_m=downloads&amp;_a=view&amp;parentcategoryid=127&amp;pcid=20&amp;nav=0,20"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hyperlink" Target="http://support.vidyo.com/index.php?_m=downloads&amp;_a=view&amp;parentcategoryid=127&amp;pcid=20&amp;nav=0,2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hyperlink" Target="http://support.vidyo.com/index.php?_m=downloads&amp;_a=view&amp;parentcategoryid=127&amp;pcid=20&amp;nav=0,2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upport.vidyo.com/index.php?_m=downloads&amp;_a=view&amp;parentcategoryid=39&amp;pcid=20&amp;nav=0,20"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hyperlink" Target="http://support.vidyo.com/index.php?_m=downloads&amp;_a=view&amp;parentcategoryid=127&amp;pcid=20&amp;nav=0,20"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hyperlink" Target="http://support.vidyo.com/index.php?_m=downloads&amp;_a=view&amp;parentcategoryid=127&amp;pcid=20&amp;nav=0,20"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upport.vidyo.com/index.php?_m=downloads&amp;_a=view&amp;parentcategoryid=127&amp;pcid=20&amp;nav=0,20"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support.vidyo.com/index.php?_m=downloads&amp;_a=view&amp;parentcategoryid=127&amp;pcid=20&amp;nav=0,20"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hyperlink" Target="http://support.vidyo.com/index.php?_m=downloads&amp;_a=view&amp;parentcategoryid=127&amp;pcid=20&amp;nav=0,20"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upport.vidyo.com/index.php?_m=downloads&amp;_a=view&amp;parentcategoryid=127&amp;pcid=20&amp;nav=0,20"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hyperlink" Target="http://support.vidyo.com/index.php?_m=downloads&amp;_a=view&amp;parentcategoryid=127&amp;pcid=20&amp;nav=0,20"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hyperlink" Target="http://support.vidyo.com/index.php?_m=downloads&amp;_a=view&amp;parentcategoryid=127&amp;pcid=20&amp;nav=0,20"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3.png"/><Relationship Id="rId9" Type="http://schemas.openxmlformats.org/officeDocument/2006/relationships/image" Target="../media/image40.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5.png"/><Relationship Id="rId8"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3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training.vidyo.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jp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6.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upport.vidyo.com/"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upport.vidyo.com/" TargetMode="External"/><Relationship Id="rId4" Type="http://schemas.openxmlformats.org/officeDocument/2006/relationships/hyperlink" Target="http://selfservice.vidyo.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upport.vidyo.com/" TargetMode="Externa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9.png"/><Relationship Id="rId4" Type="http://schemas.openxmlformats.org/officeDocument/2006/relationships/image" Target="../media/image78.png"/><Relationship Id="rId5"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www.speedtest.net/" TargetMode="External"/><Relationship Id="rId4"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2.png"/><Relationship Id="rId4" Type="http://schemas.openxmlformats.org/officeDocument/2006/relationships/image" Target="../media/image6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0.png"/><Relationship Id="rId4" Type="http://schemas.openxmlformats.org/officeDocument/2006/relationships/image" Target="../media/image8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5.png"/><Relationship Id="rId4" Type="http://schemas.openxmlformats.org/officeDocument/2006/relationships/image" Target="../media/image81.png"/><Relationship Id="rId5"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6.jpg"/><Relationship Id="rId4" Type="http://schemas.openxmlformats.org/officeDocument/2006/relationships/image" Target="../media/image74.png"/><Relationship Id="rId5" Type="http://schemas.openxmlformats.org/officeDocument/2006/relationships/image" Target="../media/image7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9"/>
          <p:cNvSpPr txBox="1"/>
          <p:nvPr/>
        </p:nvSpPr>
        <p:spPr>
          <a:xfrm>
            <a:off x="2819400" y="2571750"/>
            <a:ext cx="59436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Tahoma"/>
                <a:ea typeface="Tahoma"/>
                <a:cs typeface="Tahoma"/>
                <a:sym typeface="Tahoma"/>
              </a:rPr>
              <a:t>Vidyo Certified Deployment and Support Engineer Training – Day Three v3.x.x</a:t>
            </a:r>
            <a:endParaRPr sz="1800">
              <a:solidFill>
                <a:schemeClr val="lt1"/>
              </a:solidFill>
              <a:latin typeface="Tahoma"/>
              <a:ea typeface="Tahoma"/>
              <a:cs typeface="Tahoma"/>
              <a:sym typeface="Tahoma"/>
            </a:endParaRPr>
          </a:p>
        </p:txBody>
      </p:sp>
      <p:sp>
        <p:nvSpPr>
          <p:cNvPr id="56" name="Google Shape;56;p9"/>
          <p:cNvSpPr/>
          <p:nvPr/>
        </p:nvSpPr>
        <p:spPr>
          <a:xfrm>
            <a:off x="609600" y="4057650"/>
            <a:ext cx="76962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dk1"/>
                </a:solidFill>
                <a:latin typeface="Calibri"/>
                <a:ea typeface="Calibri"/>
                <a:cs typeface="Calibri"/>
                <a:sym typeface="Calibri"/>
              </a:rPr>
              <a:t>Many of the products and features described herein remain in varying stages of development and will be offered on a when-and-if available basis. The product plans, specifications, and descriptions are provided for information only and are subject to change without notice, and are provided without warranty of any kind, express or implied.  Vidyo reserves the right to modify future product plans at any time.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Lab Exercise #17</a:t>
            </a:r>
            <a:endParaRPr/>
          </a:p>
        </p:txBody>
      </p:sp>
      <p:sp>
        <p:nvSpPr>
          <p:cNvPr id="123" name="Google Shape;123;p1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 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Add a new tenant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Make calls from one tenant to another</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124" name="Google Shape;124;p18"/>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Google Shape;1223;p10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No Video From Camera</a:t>
            </a:r>
            <a:endParaRPr/>
          </a:p>
        </p:txBody>
      </p:sp>
      <p:sp>
        <p:nvSpPr>
          <p:cNvPr id="1224" name="Google Shape;1224;p108"/>
          <p:cNvSpPr txBox="1"/>
          <p:nvPr>
            <p:ph idx="1" type="body"/>
          </p:nvPr>
        </p:nvSpPr>
        <p:spPr>
          <a:xfrm>
            <a:off x="304800" y="87630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Ensure that the camera is connected to the video capture card interface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using a Sony EVI-HD series camera, please make sure that SYSTEM SELECT is either set to VISCA or set to the correct resolution and frame rate matching what the VidyoRoom system is set to encode</a:t>
            </a:r>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NOTE: If you prefer to set a resolution and frame rate on the camera, you will find a table at the bottom of the Sony EVI-HD series that defines each numbered option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Make sure that the VidyoRoom system’s camera mode is set to a resolution/framerate that is supported by the camera (e.g. 1080p15 is not supported by the Sony EVI-HD series cameras)</a:t>
            </a:r>
            <a:endParaRPr/>
          </a:p>
        </p:txBody>
      </p:sp>
      <p:grpSp>
        <p:nvGrpSpPr>
          <p:cNvPr id="1225" name="Google Shape;1225;p108"/>
          <p:cNvGrpSpPr/>
          <p:nvPr/>
        </p:nvGrpSpPr>
        <p:grpSpPr>
          <a:xfrm>
            <a:off x="579120" y="3257551"/>
            <a:ext cx="7779774" cy="1447799"/>
            <a:chOff x="609600" y="4241802"/>
            <a:chExt cx="7779774" cy="1930397"/>
          </a:xfrm>
        </p:grpSpPr>
        <p:pic>
          <p:nvPicPr>
            <p:cNvPr descr="EVI-HD3V-Industrial Camera" id="1226" name="Google Shape;1226;p108"/>
            <p:cNvPicPr preferRelativeResize="0"/>
            <p:nvPr/>
          </p:nvPicPr>
          <p:blipFill rotWithShape="1">
            <a:blip r:embed="rId3">
              <a:alphaModFix/>
            </a:blip>
            <a:srcRect b="9998" l="0" r="0" t="55859"/>
            <a:stretch/>
          </p:blipFill>
          <p:spPr>
            <a:xfrm>
              <a:off x="609600" y="4241802"/>
              <a:ext cx="7779774" cy="1930397"/>
            </a:xfrm>
            <a:prstGeom prst="rect">
              <a:avLst/>
            </a:prstGeom>
            <a:noFill/>
            <a:ln>
              <a:noFill/>
            </a:ln>
          </p:spPr>
        </p:pic>
        <p:sp>
          <p:nvSpPr>
            <p:cNvPr id="1227" name="Google Shape;1227;p108"/>
            <p:cNvSpPr/>
            <p:nvPr/>
          </p:nvSpPr>
          <p:spPr>
            <a:xfrm>
              <a:off x="2468880" y="5433853"/>
              <a:ext cx="502920" cy="728186"/>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pic>
        <p:nvPicPr>
          <p:cNvPr descr="EVI-HD3V-Industrial Camera" id="1232" name="Google Shape;1232;p109"/>
          <p:cNvPicPr preferRelativeResize="0"/>
          <p:nvPr/>
        </p:nvPicPr>
        <p:blipFill rotWithShape="1">
          <a:blip r:embed="rId3">
            <a:alphaModFix/>
          </a:blip>
          <a:srcRect b="9998" l="0" r="0" t="55859"/>
          <a:stretch/>
        </p:blipFill>
        <p:spPr>
          <a:xfrm>
            <a:off x="-214896" y="2800350"/>
            <a:ext cx="9413526" cy="1751837"/>
          </a:xfrm>
          <a:prstGeom prst="rect">
            <a:avLst/>
          </a:prstGeom>
          <a:noFill/>
          <a:ln>
            <a:noFill/>
          </a:ln>
        </p:spPr>
      </p:pic>
      <p:sp>
        <p:nvSpPr>
          <p:cNvPr id="1233" name="Google Shape;1233;p10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PTZ is not working</a:t>
            </a:r>
            <a:endParaRPr/>
          </a:p>
        </p:txBody>
      </p:sp>
      <p:sp>
        <p:nvSpPr>
          <p:cNvPr id="1234" name="Google Shape;1234;p10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Ensure that USB to VISCA cable is connected to the correct ports – the USB port is labeled on the VidyoRoom and when using the Sony EVI-HD series cameras, you must use the ‘VISCA In’ port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Ensure that the USB end of the VISCA to USB cable connected to the labeled ‘CAM CTRL’ USB port on the rear of the VidyoRoom system</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Also, FECC option must be enabled to allow others in the conference call to control the VidyoRoom’s camera</a:t>
            </a:r>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p:txBody>
      </p:sp>
      <p:sp>
        <p:nvSpPr>
          <p:cNvPr id="1235" name="Google Shape;1235;p109"/>
          <p:cNvSpPr/>
          <p:nvPr/>
        </p:nvSpPr>
        <p:spPr>
          <a:xfrm>
            <a:off x="3406880" y="4606290"/>
            <a:ext cx="76200" cy="304800"/>
          </a:xfrm>
          <a:prstGeom prst="upArrow">
            <a:avLst>
              <a:gd fmla="val 50000" name="adj1"/>
              <a:gd fmla="val 50000" name="adj2"/>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0000"/>
              </a:solidFill>
              <a:latin typeface="Times"/>
              <a:ea typeface="Times"/>
              <a:cs typeface="Times"/>
              <a:sym typeface="Times"/>
            </a:endParaRPr>
          </a:p>
        </p:txBody>
      </p:sp>
      <p:sp>
        <p:nvSpPr>
          <p:cNvPr id="1236" name="Google Shape;1236;p109"/>
          <p:cNvSpPr/>
          <p:nvPr/>
        </p:nvSpPr>
        <p:spPr>
          <a:xfrm>
            <a:off x="3169920" y="3796604"/>
            <a:ext cx="626320" cy="6801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1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Echo</a:t>
            </a:r>
            <a:endParaRPr/>
          </a:p>
        </p:txBody>
      </p:sp>
      <p:sp>
        <p:nvSpPr>
          <p:cNvPr id="1242" name="Google Shape;1242;p11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using line-in/out for audio, please make sure that the customer is using a separate echo cancellation device (speakerphones with hardware echo cancellation is an alternative)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using line-out from the Interact AT solution, the Interact software must be configured to enable echo cancellation when outputting to an external amplified or powered speaker</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11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Poor Video Quality</a:t>
            </a:r>
            <a:endParaRPr/>
          </a:p>
        </p:txBody>
      </p:sp>
      <p:sp>
        <p:nvSpPr>
          <p:cNvPr id="1248" name="Google Shape;1248;p11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Outbound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Check transmit bandwidth setting on VidyoRoom system to ensure that it is not set too low</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Run a speed test on the network that the VidyoRoom is using to determine if the VidyoRoom system has sufficient bandwidth</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Inbound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30162" lvl="0" marL="30162"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Run a speed test to determine if the VidyoRoom system has sufficient bandwidth</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112"/>
          <p:cNvSpPr txBox="1"/>
          <p:nvPr/>
        </p:nvSpPr>
        <p:spPr>
          <a:xfrm>
            <a:off x="2743200" y="2802582"/>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 Common VidyoGateway Issues</a:t>
            </a:r>
            <a:endParaRPr sz="1800">
              <a:solidFill>
                <a:schemeClr val="lt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1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Common VidyoGateway Issues</a:t>
            </a:r>
            <a:endParaRPr/>
          </a:p>
        </p:txBody>
      </p:sp>
      <p:sp>
        <p:nvSpPr>
          <p:cNvPr id="1261" name="Google Shape;1261;p11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Unable to Connect to H.323 Endpoint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Unable to Connect to Legacy SIP Endpoint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SIP endpoint cannot connect to a Vidyo hosted conference (room)</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5" name="Shape 1265"/>
        <p:cNvGrpSpPr/>
        <p:nvPr/>
      </p:nvGrpSpPr>
      <p:grpSpPr>
        <a:xfrm>
          <a:off x="0" y="0"/>
          <a:ext cx="0" cy="0"/>
          <a:chOff x="0" y="0"/>
          <a:chExt cx="0" cy="0"/>
        </a:xfrm>
      </p:grpSpPr>
      <p:sp>
        <p:nvSpPr>
          <p:cNvPr id="1266" name="Google Shape;1266;p11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Legacy SIP Endpoint Connection</a:t>
            </a:r>
            <a:endParaRPr/>
          </a:p>
        </p:txBody>
      </p:sp>
      <p:sp>
        <p:nvSpPr>
          <p:cNvPr id="1267" name="Google Shape;1267;p11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Cannot make outbound calls to SIP endpoint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Confirm outbound dialing string (Vidyo do not support URI dialing that requires SRV lookup)</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Check gateway SIP Configuration settings in gateway.  </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Is there a SIP server address configured.</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If so, is SIP endpoint registered with configure SIP server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Verify SIP INVITE is being sent to destination endpoint. </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Start capture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Make test call</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Stop Capture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Download log</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Send logs to Vidyo Support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11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SIP Connection to Meeting Room</a:t>
            </a:r>
            <a:endParaRPr/>
          </a:p>
        </p:txBody>
      </p:sp>
      <p:sp>
        <p:nvSpPr>
          <p:cNvPr id="1273" name="Google Shape;1273;p11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Cannot connect inbound SIP endpoint to Vidyo.</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Confirm proper gateway outbound dialing string.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Verify if the SIP endpoint is able to connect to other SIP endpoints that are on or similar networks as the VidyoGateway.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Make sure you are trying to connect over UDP not TCP (gw only supports UDP)</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Verify that call reaches gateway. </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Start Capture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Make test call</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Stop Capture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Download log</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Send logs to Vidyo Support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Is the SIP endpoint registered to a SIP server or registrar and is it allowed to make outbound calls.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8" name="Shape 1278"/>
        <p:cNvGrpSpPr/>
        <p:nvPr/>
      </p:nvGrpSpPr>
      <p:grpSpPr>
        <a:xfrm>
          <a:off x="0" y="0"/>
          <a:ext cx="0" cy="0"/>
          <a:chOff x="0" y="0"/>
          <a:chExt cx="0" cy="0"/>
        </a:xfrm>
      </p:grpSpPr>
      <p:sp>
        <p:nvSpPr>
          <p:cNvPr id="1279" name="Google Shape;1279;p116"/>
          <p:cNvSpPr txBox="1"/>
          <p:nvPr/>
        </p:nvSpPr>
        <p:spPr>
          <a:xfrm>
            <a:off x="2667000" y="2795588"/>
            <a:ext cx="6553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 Collecting Log Files and Diagnostics</a:t>
            </a:r>
            <a:endParaRPr sz="1800">
              <a:solidFill>
                <a:schemeClr val="lt1"/>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17"/>
          <p:cNvSpPr txBox="1"/>
          <p:nvPr>
            <p:ph type="title"/>
          </p:nvPr>
        </p:nvSpPr>
        <p:spPr>
          <a:xfrm>
            <a:off x="304800" y="1333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General Information</a:t>
            </a:r>
            <a:endParaRPr/>
          </a:p>
        </p:txBody>
      </p:sp>
      <p:sp>
        <p:nvSpPr>
          <p:cNvPr id="1285" name="Google Shape;1285;p11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Exactly when did the user encounter the problem?</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Has the user ever been operational?</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What are the symptoms that the user is experiencing?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user experiencing any error messages or alarms and if so, what is the exact syntax of the error message(s)?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any other users experiencing the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nvSpPr>
        <p:spPr>
          <a:xfrm>
            <a:off x="2590800" y="2643485"/>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Firewall / NAT Deployments</a:t>
            </a:r>
            <a:endParaRPr sz="1800">
              <a:solidFill>
                <a:schemeClr val="lt1"/>
              </a:solidFill>
              <a:latin typeface="Tahoma"/>
              <a:ea typeface="Tahoma"/>
              <a:cs typeface="Tahoma"/>
              <a:sym typeface="Tahoma"/>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118"/>
          <p:cNvSpPr txBox="1"/>
          <p:nvPr>
            <p:ph type="title"/>
          </p:nvPr>
        </p:nvSpPr>
        <p:spPr>
          <a:xfrm>
            <a:off x="304800" y="1333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General Information</a:t>
            </a:r>
            <a:endParaRPr b="0" i="0" sz="2500" u="none" cap="none" strike="noStrike">
              <a:solidFill>
                <a:srgbClr val="656565"/>
              </a:solidFill>
              <a:latin typeface="Arial"/>
              <a:ea typeface="Arial"/>
              <a:cs typeface="Arial"/>
              <a:sym typeface="Arial"/>
            </a:endParaRPr>
          </a:p>
        </p:txBody>
      </p:sp>
      <p:sp>
        <p:nvSpPr>
          <p:cNvPr id="1291" name="Google Shape;1291;p11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Has anything changed (e.g. location, endpoint hardware, accessories, network, firewall, software update)?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 the user recreate the problem?</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What version(s) are running on the involved infrastructure components and endpoint(s) (VidyoDesktop, VidyoPortal, VidyoRouter, etc.) ?</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Consider gathering information via TeamViewer</a:t>
            </a:r>
            <a:endParaRPr b="0" i="0" sz="1600" u="none" cap="none" strike="noStrike">
              <a:solidFill>
                <a:schemeClr val="dk1"/>
              </a:solidFill>
              <a:latin typeface="Arial"/>
              <a:ea typeface="Arial"/>
              <a:cs typeface="Arial"/>
              <a:sym typeface="Arial"/>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1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Log Files</a:t>
            </a:r>
            <a:endParaRPr/>
          </a:p>
        </p:txBody>
      </p:sp>
      <p:graphicFrame>
        <p:nvGraphicFramePr>
          <p:cNvPr id="1297" name="Google Shape;1297;p119"/>
          <p:cNvGraphicFramePr/>
          <p:nvPr/>
        </p:nvGraphicFramePr>
        <p:xfrm>
          <a:off x="68580" y="887874"/>
          <a:ext cx="3000000" cy="3000000"/>
        </p:xfrm>
        <a:graphic>
          <a:graphicData uri="http://schemas.openxmlformats.org/drawingml/2006/table">
            <a:tbl>
              <a:tblPr bandRow="1" firstRow="1">
                <a:noFill/>
                <a:tableStyleId>{10181CD8-8FF7-4063-8B49-75F7A4FC8ED8}</a:tableStyleId>
              </a:tblPr>
              <a:tblGrid>
                <a:gridCol w="1905000"/>
                <a:gridCol w="1905000"/>
                <a:gridCol w="5181600"/>
              </a:tblGrid>
              <a:tr h="278025">
                <a:tc>
                  <a:txBody>
                    <a:bodyPr>
                      <a:noAutofit/>
                    </a:bodyPr>
                    <a:lstStyle/>
                    <a:p>
                      <a:pPr indent="0" lvl="0" marL="0" marR="0" rtl="0" algn="l">
                        <a:spcBef>
                          <a:spcPts val="0"/>
                        </a:spcBef>
                        <a:spcAft>
                          <a:spcPts val="0"/>
                        </a:spcAft>
                        <a:buNone/>
                      </a:pPr>
                      <a:r>
                        <a:rPr b="1" lang="en-US" sz="1600"/>
                        <a:t>Reported Issue</a:t>
                      </a:r>
                      <a:endParaRPr b="1" sz="1600"/>
                    </a:p>
                  </a:txBody>
                  <a:tcPr marT="34275" marB="34275" marR="91450" marL="91450" anchor="ctr"/>
                </a:tc>
                <a:tc>
                  <a:txBody>
                    <a:bodyPr>
                      <a:noAutofit/>
                    </a:bodyPr>
                    <a:lstStyle/>
                    <a:p>
                      <a:pPr indent="0" lvl="0" marL="0" marR="0" rtl="0" algn="l">
                        <a:spcBef>
                          <a:spcPts val="0"/>
                        </a:spcBef>
                        <a:spcAft>
                          <a:spcPts val="0"/>
                        </a:spcAft>
                        <a:buNone/>
                      </a:pPr>
                      <a:r>
                        <a:rPr b="1" lang="en-US" sz="1600"/>
                        <a:t>Required Logs</a:t>
                      </a:r>
                      <a:endParaRPr b="1" sz="1600"/>
                    </a:p>
                  </a:txBody>
                  <a:tcPr marT="34275" marB="34275" marR="91450" marL="91450" anchor="ctr"/>
                </a:tc>
                <a:tc>
                  <a:txBody>
                    <a:bodyPr>
                      <a:noAutofit/>
                    </a:bodyPr>
                    <a:lstStyle/>
                    <a:p>
                      <a:pPr indent="0" lvl="0" marL="0" marR="0" rtl="0" algn="l">
                        <a:spcBef>
                          <a:spcPts val="0"/>
                        </a:spcBef>
                        <a:spcAft>
                          <a:spcPts val="0"/>
                        </a:spcAft>
                        <a:buNone/>
                      </a:pPr>
                      <a:r>
                        <a:rPr b="1" lang="en-US" sz="1600"/>
                        <a:t>Notes</a:t>
                      </a:r>
                      <a:endParaRPr b="1" sz="1600"/>
                    </a:p>
                  </a:txBody>
                  <a:tcPr marT="34275" marB="34275" marR="91450" marL="91450" anchor="ctr"/>
                </a:tc>
              </a:tr>
              <a:tr h="708625">
                <a:tc>
                  <a:txBody>
                    <a:bodyPr>
                      <a:noAutofit/>
                    </a:bodyPr>
                    <a:lstStyle/>
                    <a:p>
                      <a:pPr indent="0" lvl="0" marL="0" marR="0" rtl="0" algn="l">
                        <a:spcBef>
                          <a:spcPts val="0"/>
                        </a:spcBef>
                        <a:spcAft>
                          <a:spcPts val="0"/>
                        </a:spcAft>
                        <a:buNone/>
                      </a:pPr>
                      <a:r>
                        <a:rPr lang="en-US" sz="1600"/>
                        <a:t>Error installing</a:t>
                      </a:r>
                      <a:r>
                        <a:rPr lang="en-US" sz="1600"/>
                        <a:t> VidyoDesktop</a:t>
                      </a:r>
                      <a:endParaRPr sz="1600"/>
                    </a:p>
                  </a:txBody>
                  <a:tcPr marT="34275" marB="34275" marR="91450" marL="91450" anchor="ctr"/>
                </a:tc>
                <a:tc>
                  <a:txBody>
                    <a:bodyPr>
                      <a:noAutofit/>
                    </a:bodyPr>
                    <a:lstStyle/>
                    <a:p>
                      <a:pPr indent="0" lvl="0" marL="0" marR="0" rtl="0" algn="l">
                        <a:spcBef>
                          <a:spcPts val="0"/>
                        </a:spcBef>
                        <a:spcAft>
                          <a:spcPts val="0"/>
                        </a:spcAft>
                        <a:buNone/>
                      </a:pPr>
                      <a:r>
                        <a:rPr lang="en-US" sz="1600"/>
                        <a:t>VidyoDesktop / VidyoRoom Logs</a:t>
                      </a:r>
                      <a:endParaRPr/>
                    </a:p>
                  </a:txBody>
                  <a:tcPr marT="34275" marB="34275"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Include computer type, OS version, and screenshots of any error messages.</a:t>
                      </a:r>
                      <a:endParaRPr sz="1600"/>
                    </a:p>
                  </a:txBody>
                  <a:tcPr marT="34275" marB="34275" marR="91450" marL="91450" anchor="ctr"/>
                </a:tc>
              </a:tr>
              <a:tr h="868650">
                <a:tc>
                  <a:txBody>
                    <a:bodyPr>
                      <a:noAutofit/>
                    </a:bodyPr>
                    <a:lstStyle/>
                    <a:p>
                      <a:pPr indent="0" lvl="0" marL="0" marR="0" rtl="0" algn="l">
                        <a:spcBef>
                          <a:spcPts val="0"/>
                        </a:spcBef>
                        <a:spcAft>
                          <a:spcPts val="0"/>
                        </a:spcAft>
                        <a:buNone/>
                      </a:pPr>
                      <a:r>
                        <a:rPr lang="en-US" sz="1600"/>
                        <a:t>Connecting</a:t>
                      </a:r>
                      <a:r>
                        <a:rPr lang="en-US" sz="1600"/>
                        <a:t> to VidyoPortal Issues</a:t>
                      </a:r>
                      <a:endParaRPr sz="1600"/>
                    </a:p>
                  </a:txBody>
                  <a:tcPr marT="34275" marB="34275"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p>
                      <a:pPr indent="0" lvl="0" marL="0" marR="0" rtl="0" algn="l">
                        <a:spcBef>
                          <a:spcPts val="0"/>
                        </a:spcBef>
                        <a:spcAft>
                          <a:spcPts val="0"/>
                        </a:spcAft>
                        <a:buNone/>
                      </a:pPr>
                      <a:r>
                        <a:t/>
                      </a:r>
                      <a:endParaRPr sz="1600"/>
                    </a:p>
                  </a:txBody>
                  <a:tcPr marT="34275" marB="34275"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Include computer type, OS version, and screenshots of any errors, as well as type of antivirus/security application.</a:t>
                      </a:r>
                      <a:endParaRPr sz="1600"/>
                    </a:p>
                  </a:txBody>
                  <a:tcPr marT="34275" marB="34275" marR="91450" marL="91450" anchor="ctr"/>
                </a:tc>
              </a:tr>
              <a:tr h="708625">
                <a:tc>
                  <a:txBody>
                    <a:bodyPr>
                      <a:noAutofit/>
                    </a:bodyPr>
                    <a:lstStyle/>
                    <a:p>
                      <a:pPr indent="0" lvl="0" marL="0" marR="0" rtl="0" algn="l">
                        <a:spcBef>
                          <a:spcPts val="0"/>
                        </a:spcBef>
                        <a:spcAft>
                          <a:spcPts val="0"/>
                        </a:spcAft>
                        <a:buNone/>
                      </a:pPr>
                      <a:r>
                        <a:rPr lang="en-US" sz="1600"/>
                        <a:t>Problem</a:t>
                      </a:r>
                      <a:r>
                        <a:rPr lang="en-US" sz="1600"/>
                        <a:t> starting Vidyo call</a:t>
                      </a:r>
                      <a:endParaRPr sz="1600"/>
                    </a:p>
                  </a:txBody>
                  <a:tcPr marT="34275" marB="34275"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p>
                      <a:pPr indent="0" lvl="0" marL="0" marR="0" rtl="0" algn="l">
                        <a:spcBef>
                          <a:spcPts val="0"/>
                        </a:spcBef>
                        <a:spcAft>
                          <a:spcPts val="0"/>
                        </a:spcAft>
                        <a:buNone/>
                      </a:pPr>
                      <a:r>
                        <a:t/>
                      </a:r>
                      <a:endParaRPr sz="1600"/>
                    </a:p>
                  </a:txBody>
                  <a:tcPr marT="34275" marB="34275"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Screenshots of any errors, as well as type of antivirus/security application.</a:t>
                      </a:r>
                      <a:endParaRPr b="0" sz="1600"/>
                    </a:p>
                  </a:txBody>
                  <a:tcPr marT="34275" marB="34275" marR="91450" marL="91450" anchor="ctr"/>
                </a:tc>
              </a:tr>
              <a:tr h="388600">
                <a:tc>
                  <a:txBody>
                    <a:bodyPr>
                      <a:noAutofit/>
                    </a:bodyPr>
                    <a:lstStyle/>
                    <a:p>
                      <a:pPr indent="0" lvl="0" marL="0" marR="0" rtl="0" algn="l">
                        <a:spcBef>
                          <a:spcPts val="0"/>
                        </a:spcBef>
                        <a:spcAft>
                          <a:spcPts val="0"/>
                        </a:spcAft>
                        <a:buNone/>
                      </a:pPr>
                      <a:r>
                        <a:rPr lang="en-US" sz="1600"/>
                        <a:t>Audio issues</a:t>
                      </a:r>
                      <a:endParaRPr sz="1600"/>
                    </a:p>
                  </a:txBody>
                  <a:tcPr marT="34275" marB="34275"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p>
                      <a:pPr indent="0" lvl="0" marL="0" marR="0" rtl="0" algn="l">
                        <a:spcBef>
                          <a:spcPts val="0"/>
                        </a:spcBef>
                        <a:spcAft>
                          <a:spcPts val="0"/>
                        </a:spcAft>
                        <a:buNone/>
                      </a:pPr>
                      <a:r>
                        <a:t/>
                      </a:r>
                      <a:endParaRPr sz="1600"/>
                    </a:p>
                  </a:txBody>
                  <a:tcPr marT="34275" marB="34275"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Include types of audio devices.</a:t>
                      </a:r>
                      <a:endParaRPr sz="1600"/>
                    </a:p>
                  </a:txBody>
                  <a:tcPr marT="34275" marB="34275" marR="91450" marL="91450" anchor="ctr"/>
                </a:tc>
              </a:tr>
              <a:tr h="388600">
                <a:tc>
                  <a:txBody>
                    <a:bodyPr>
                      <a:noAutofit/>
                    </a:bodyPr>
                    <a:lstStyle/>
                    <a:p>
                      <a:pPr indent="0" lvl="0" marL="0" marR="0" rtl="0" algn="l">
                        <a:spcBef>
                          <a:spcPts val="0"/>
                        </a:spcBef>
                        <a:spcAft>
                          <a:spcPts val="0"/>
                        </a:spcAft>
                        <a:buNone/>
                      </a:pPr>
                      <a:r>
                        <a:rPr lang="en-US" sz="1600"/>
                        <a:t>Quality issues</a:t>
                      </a:r>
                      <a:endParaRPr sz="1600"/>
                    </a:p>
                  </a:txBody>
                  <a:tcPr marT="34275" marB="34275"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txBody>
                  <a:tcPr marT="34275" marB="34275"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Include group setting, if known, as well as available bandwidth.</a:t>
                      </a:r>
                      <a:endParaRPr sz="1600"/>
                    </a:p>
                  </a:txBody>
                  <a:tcPr marT="34275" marB="34275" marR="91450" marL="91450" anchor="ct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20"/>
          <p:cNvSpPr txBox="1"/>
          <p:nvPr>
            <p:ph type="title"/>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Log Files</a:t>
            </a:r>
            <a:endParaRPr b="0" i="0" sz="2500" u="none" cap="none" strike="noStrike">
              <a:solidFill>
                <a:srgbClr val="656565"/>
              </a:solidFill>
              <a:latin typeface="Arial"/>
              <a:ea typeface="Arial"/>
              <a:cs typeface="Arial"/>
              <a:sym typeface="Arial"/>
            </a:endParaRPr>
          </a:p>
        </p:txBody>
      </p:sp>
      <p:graphicFrame>
        <p:nvGraphicFramePr>
          <p:cNvPr id="1303" name="Google Shape;1303;p120"/>
          <p:cNvGraphicFramePr/>
          <p:nvPr/>
        </p:nvGraphicFramePr>
        <p:xfrm>
          <a:off x="76199" y="971550"/>
          <a:ext cx="3000000" cy="3000000"/>
        </p:xfrm>
        <a:graphic>
          <a:graphicData uri="http://schemas.openxmlformats.org/drawingml/2006/table">
            <a:tbl>
              <a:tblPr bandRow="1" firstRow="1">
                <a:noFill/>
                <a:tableStyleId>{10181CD8-8FF7-4063-8B49-75F7A4FC8ED8}</a:tableStyleId>
              </a:tblPr>
              <a:tblGrid>
                <a:gridCol w="2514600"/>
                <a:gridCol w="3550925"/>
                <a:gridCol w="2926075"/>
              </a:tblGrid>
              <a:tr h="381000">
                <a:tc>
                  <a:txBody>
                    <a:bodyPr>
                      <a:noAutofit/>
                    </a:bodyPr>
                    <a:lstStyle/>
                    <a:p>
                      <a:pPr indent="0" lvl="0" marL="0" marR="0" rtl="0" algn="l">
                        <a:spcBef>
                          <a:spcPts val="0"/>
                        </a:spcBef>
                        <a:spcAft>
                          <a:spcPts val="0"/>
                        </a:spcAft>
                        <a:buNone/>
                      </a:pPr>
                      <a:r>
                        <a:rPr lang="en-US" sz="1600"/>
                        <a:t>Video</a:t>
                      </a:r>
                      <a:r>
                        <a:rPr lang="en-US" sz="1600"/>
                        <a:t> issues</a:t>
                      </a:r>
                      <a:endParaRPr sz="1600"/>
                    </a:p>
                  </a:txBody>
                  <a:tcPr marT="34300" marB="34300"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sz="1600"/>
                    </a:p>
                  </a:txBody>
                  <a:tcPr marT="34300" marB="34300" marR="91450" marL="91450" anchor="ctr"/>
                </a:tc>
                <a:tc>
                  <a:txBody>
                    <a:bodyPr>
                      <a:noAutofit/>
                    </a:bodyPr>
                    <a:lstStyle/>
                    <a:p>
                      <a:pPr indent="0" lvl="0" marL="0" marR="0" rtl="0" algn="l">
                        <a:spcBef>
                          <a:spcPts val="0"/>
                        </a:spcBef>
                        <a:spcAft>
                          <a:spcPts val="0"/>
                        </a:spcAft>
                        <a:buNone/>
                      </a:pPr>
                      <a:r>
                        <a:rPr lang="en-US" sz="1600"/>
                        <a:t>Notes</a:t>
                      </a:r>
                      <a:endParaRPr sz="1600"/>
                    </a:p>
                  </a:txBody>
                  <a:tcPr marT="34300" marB="34300" marR="91450" marL="91450" anchor="ctr"/>
                </a:tc>
              </a:tr>
              <a:tr h="533400">
                <a:tc>
                  <a:txBody>
                    <a:bodyPr>
                      <a:noAutofit/>
                    </a:bodyPr>
                    <a:lstStyle/>
                    <a:p>
                      <a:pPr indent="0" lvl="0" marL="0" marR="0" rtl="0" algn="l">
                        <a:spcBef>
                          <a:spcPts val="0"/>
                        </a:spcBef>
                        <a:spcAft>
                          <a:spcPts val="0"/>
                        </a:spcAft>
                        <a:buNone/>
                      </a:pPr>
                      <a:r>
                        <a:rPr lang="en-US" sz="1600"/>
                        <a:t>Content sharing issues</a:t>
                      </a:r>
                      <a:endParaRPr sz="1600"/>
                    </a:p>
                  </a:txBody>
                  <a:tcPr marT="34300" marB="34300"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txBody>
                  <a:tcPr marT="34300" marB="34300" marR="91450" marL="91450" anchor="ctr"/>
                </a:tc>
                <a:tc>
                  <a:txBody>
                    <a:bodyPr>
                      <a:noAutofit/>
                    </a:bodyPr>
                    <a:lstStyle/>
                    <a:p>
                      <a:pPr indent="0" lvl="0" marL="0" marR="0" rtl="0" algn="l">
                        <a:spcBef>
                          <a:spcPts val="0"/>
                        </a:spcBef>
                        <a:spcAft>
                          <a:spcPts val="0"/>
                        </a:spcAft>
                        <a:buNone/>
                      </a:pPr>
                      <a:r>
                        <a:t/>
                      </a:r>
                      <a:endParaRPr sz="1600"/>
                    </a:p>
                  </a:txBody>
                  <a:tcPr marT="34300" marB="34300" marR="91450" marL="91450" anchor="ctr"/>
                </a:tc>
              </a:tr>
              <a:tr h="457200">
                <a:tc>
                  <a:txBody>
                    <a:bodyPr>
                      <a:noAutofit/>
                    </a:bodyPr>
                    <a:lstStyle/>
                    <a:p>
                      <a:pPr indent="0" lvl="0" marL="0" marR="0" rtl="0" algn="l">
                        <a:spcBef>
                          <a:spcPts val="0"/>
                        </a:spcBef>
                        <a:spcAft>
                          <a:spcPts val="0"/>
                        </a:spcAft>
                        <a:buNone/>
                      </a:pPr>
                      <a:r>
                        <a:rPr lang="en-US" sz="1600"/>
                        <a:t>DirectX</a:t>
                      </a:r>
                      <a:r>
                        <a:rPr lang="en-US" sz="1600"/>
                        <a:t> error</a:t>
                      </a:r>
                      <a:endParaRPr sz="1600"/>
                    </a:p>
                  </a:txBody>
                  <a:tcPr marT="34300" marB="34300"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txBody>
                  <a:tcPr marT="34300" marB="34300" marR="91450" marL="91450" anchor="ctr"/>
                </a:tc>
                <a:tc>
                  <a:txBody>
                    <a:bodyPr>
                      <a:noAutofit/>
                    </a:bodyPr>
                    <a:lstStyle/>
                    <a:p>
                      <a:pPr indent="0" lvl="0" marL="0" marR="0" rtl="0" algn="l">
                        <a:spcBef>
                          <a:spcPts val="0"/>
                        </a:spcBef>
                        <a:spcAft>
                          <a:spcPts val="0"/>
                        </a:spcAft>
                        <a:buNone/>
                      </a:pPr>
                      <a:r>
                        <a:t/>
                      </a:r>
                      <a:endParaRPr sz="1600"/>
                    </a:p>
                  </a:txBody>
                  <a:tcPr marT="34300" marB="34300" marR="91450" marL="91450" anchor="ctr"/>
                </a:tc>
              </a:tr>
              <a:tr h="942725">
                <a:tc>
                  <a:txBody>
                    <a:bodyPr>
                      <a:noAutofit/>
                    </a:bodyPr>
                    <a:lstStyle/>
                    <a:p>
                      <a:pPr indent="0" lvl="0" marL="0" marR="0" rtl="0" algn="l">
                        <a:spcBef>
                          <a:spcPts val="0"/>
                        </a:spcBef>
                        <a:spcAft>
                          <a:spcPts val="0"/>
                        </a:spcAft>
                        <a:buNone/>
                      </a:pPr>
                      <a:r>
                        <a:rPr lang="en-US" sz="1600"/>
                        <a:t>VidyoDesktop disconnect issues</a:t>
                      </a:r>
                      <a:endParaRPr sz="1600"/>
                    </a:p>
                  </a:txBody>
                  <a:tcPr marT="34300" marB="34300" marR="91450" marL="91450" anchor="ctr"/>
                </a:tc>
                <a:tc>
                  <a:txBody>
                    <a:bodyPr>
                      <a:noAutofit/>
                    </a:bodyPr>
                    <a:lstStyle/>
                    <a:p>
                      <a:pPr indent="0" lvl="0" marL="0" marR="0" rtl="0" algn="l">
                        <a:lnSpc>
                          <a:spcPct val="100000"/>
                        </a:lnSpc>
                        <a:spcBef>
                          <a:spcPts val="0"/>
                        </a:spcBef>
                        <a:spcAft>
                          <a:spcPts val="0"/>
                        </a:spcAft>
                        <a:buClr>
                          <a:schemeClr val="dk1"/>
                        </a:buClr>
                        <a:buFont typeface="Arial"/>
                        <a:buNone/>
                      </a:pPr>
                      <a:r>
                        <a:rPr lang="en-US" sz="1600"/>
                        <a:t>VidyoDesktop / VidyoRoom Logs</a:t>
                      </a:r>
                      <a:endParaRPr/>
                    </a:p>
                  </a:txBody>
                  <a:tcPr marT="34300" marB="34300" marR="91450" marL="91450" anchor="ctr"/>
                </a:tc>
                <a:tc>
                  <a:txBody>
                    <a:bodyPr>
                      <a:noAutofit/>
                    </a:bodyPr>
                    <a:lstStyle/>
                    <a:p>
                      <a:pPr indent="0" lvl="0" marL="0" marR="0" rtl="0" algn="l">
                        <a:spcBef>
                          <a:spcPts val="0"/>
                        </a:spcBef>
                        <a:spcAft>
                          <a:spcPts val="0"/>
                        </a:spcAft>
                        <a:buNone/>
                      </a:pPr>
                      <a:r>
                        <a:rPr b="0" i="0" lang="en-US" sz="1600" u="none" strike="noStrike">
                          <a:solidFill>
                            <a:schemeClr val="dk1"/>
                          </a:solidFill>
                          <a:latin typeface="Arial"/>
                          <a:ea typeface="Arial"/>
                          <a:cs typeface="Arial"/>
                          <a:sym typeface="Arial"/>
                        </a:rPr>
                        <a:t>You should collect VidyoManager logs, screenshots of any errors, as well as the name and version of any security application.</a:t>
                      </a:r>
                      <a:endParaRPr sz="1600"/>
                    </a:p>
                  </a:txBody>
                  <a:tcPr marT="34300" marB="34300" marR="91450" marL="91450" anchor="ctr"/>
                </a:tc>
              </a:tr>
              <a:tr h="388625">
                <a:tc>
                  <a:txBody>
                    <a:bodyPr>
                      <a:noAutofit/>
                    </a:bodyPr>
                    <a:lstStyle/>
                    <a:p>
                      <a:pPr indent="0" lvl="0" marL="0" marR="0" rtl="0" algn="l">
                        <a:spcBef>
                          <a:spcPts val="0"/>
                        </a:spcBef>
                        <a:spcAft>
                          <a:spcPts val="0"/>
                        </a:spcAft>
                        <a:buNone/>
                      </a:pPr>
                      <a:r>
                        <a:rPr lang="en-US" sz="1600"/>
                        <a:t>Issues wit</a:t>
                      </a:r>
                      <a:r>
                        <a:rPr lang="en-US" sz="1600"/>
                        <a:t>h calls to/from H.323/SIP system</a:t>
                      </a:r>
                      <a:endParaRPr sz="1600"/>
                    </a:p>
                  </a:txBody>
                  <a:tcPr marT="34300" marB="34300" marR="91450" marL="91450" anchor="ctr"/>
                </a:tc>
                <a:tc>
                  <a:txBody>
                    <a:bodyPr>
                      <a:noAutofit/>
                    </a:bodyPr>
                    <a:lstStyle/>
                    <a:p>
                      <a:pPr indent="0" lvl="0" marL="0" marR="0" rtl="0" algn="l">
                        <a:spcBef>
                          <a:spcPts val="0"/>
                        </a:spcBef>
                        <a:spcAft>
                          <a:spcPts val="0"/>
                        </a:spcAft>
                        <a:buNone/>
                      </a:pPr>
                      <a:r>
                        <a:rPr lang="en-US" sz="1600"/>
                        <a:t>VidyoGateway and VidyoDesktop / VidyoRoom Logs</a:t>
                      </a:r>
                      <a:endParaRPr sz="1600"/>
                    </a:p>
                  </a:txBody>
                  <a:tcPr marT="34300" marB="34300" marR="91450" marL="91450" anchor="ctr"/>
                </a:tc>
                <a:tc>
                  <a:txBody>
                    <a:bodyPr>
                      <a:noAutofit/>
                    </a:bodyPr>
                    <a:lstStyle/>
                    <a:p>
                      <a:pPr indent="0" lvl="0" marL="0" marR="0" rtl="0" algn="l">
                        <a:spcBef>
                          <a:spcPts val="0"/>
                        </a:spcBef>
                        <a:spcAft>
                          <a:spcPts val="0"/>
                        </a:spcAft>
                        <a:buNone/>
                      </a:pPr>
                      <a:r>
                        <a:t/>
                      </a:r>
                      <a:endParaRPr sz="1600"/>
                    </a:p>
                  </a:txBody>
                  <a:tcPr marT="34300" marB="34300" marR="91450" marL="91450" anchor="ctr"/>
                </a:tc>
              </a:tr>
              <a:tr h="388625">
                <a:tc>
                  <a:txBody>
                    <a:bodyPr>
                      <a:noAutofit/>
                    </a:bodyPr>
                    <a:lstStyle/>
                    <a:p>
                      <a:pPr indent="0" lvl="0" marL="0" marR="0" rtl="0" algn="l">
                        <a:spcBef>
                          <a:spcPts val="0"/>
                        </a:spcBef>
                        <a:spcAft>
                          <a:spcPts val="0"/>
                        </a:spcAft>
                        <a:buNone/>
                      </a:pPr>
                      <a:r>
                        <a:rPr lang="en-US" sz="1600"/>
                        <a:t>VidyoPortal shows component</a:t>
                      </a:r>
                      <a:r>
                        <a:rPr lang="en-US" sz="1600"/>
                        <a:t> down</a:t>
                      </a:r>
                      <a:endParaRPr sz="1600"/>
                    </a:p>
                  </a:txBody>
                  <a:tcPr marT="34300" marB="34300" marR="91450" marL="91450" anchor="ctr"/>
                </a:tc>
                <a:tc>
                  <a:txBody>
                    <a:bodyPr>
                      <a:noAutofit/>
                    </a:bodyPr>
                    <a:lstStyle/>
                    <a:p>
                      <a:pPr indent="0" lvl="0" marL="0" marR="0" rtl="0" algn="l">
                        <a:spcBef>
                          <a:spcPts val="0"/>
                        </a:spcBef>
                        <a:spcAft>
                          <a:spcPts val="0"/>
                        </a:spcAft>
                        <a:buNone/>
                      </a:pPr>
                      <a:r>
                        <a:rPr lang="en-US" sz="1600"/>
                        <a:t>Component log</a:t>
                      </a:r>
                      <a:r>
                        <a:rPr lang="en-US" sz="1600"/>
                        <a:t> </a:t>
                      </a:r>
                      <a:r>
                        <a:rPr lang="en-US" sz="1600"/>
                        <a:t>VidyoManager, VidyoRouter,</a:t>
                      </a:r>
                      <a:r>
                        <a:rPr lang="en-US" sz="1600"/>
                        <a:t> etc.</a:t>
                      </a:r>
                      <a:endParaRPr sz="1600"/>
                    </a:p>
                  </a:txBody>
                  <a:tcPr marT="34300" marB="34300" marR="91450" marL="91450" anchor="ctr"/>
                </a:tc>
                <a:tc>
                  <a:txBody>
                    <a:bodyPr>
                      <a:noAutofit/>
                    </a:bodyPr>
                    <a:lstStyle/>
                    <a:p>
                      <a:pPr indent="0" lvl="0" marL="0" marR="0" rtl="0" algn="l">
                        <a:spcBef>
                          <a:spcPts val="0"/>
                        </a:spcBef>
                        <a:spcAft>
                          <a:spcPts val="0"/>
                        </a:spcAft>
                        <a:buNone/>
                      </a:pPr>
                      <a:r>
                        <a:t/>
                      </a:r>
                      <a:endParaRPr sz="1600"/>
                    </a:p>
                  </a:txBody>
                  <a:tcPr marT="34300" marB="34300" marR="91450" marL="91450" anchor="ct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21"/>
          <p:cNvSpPr txBox="1"/>
          <p:nvPr>
            <p:ph type="title"/>
          </p:nvPr>
        </p:nvSpPr>
        <p:spPr>
          <a:xfrm>
            <a:off x="304800" y="57152"/>
            <a:ext cx="8229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Troubleshooting – </a:t>
            </a:r>
            <a:r>
              <a:rPr b="1" i="0" lang="en-US" sz="2400" u="none" cap="none" strike="noStrike">
                <a:solidFill>
                  <a:schemeClr val="dk1"/>
                </a:solidFill>
                <a:latin typeface="Arial"/>
                <a:ea typeface="Arial"/>
                <a:cs typeface="Arial"/>
                <a:sym typeface="Arial"/>
              </a:rPr>
              <a:t>Collecting VidyoDesktop Log Files</a:t>
            </a:r>
            <a:endParaRPr b="0" i="0" sz="2400" u="none" cap="none" strike="noStrike">
              <a:solidFill>
                <a:srgbClr val="656565"/>
              </a:solidFill>
              <a:latin typeface="Arial"/>
              <a:ea typeface="Arial"/>
              <a:cs typeface="Arial"/>
              <a:sym typeface="Arial"/>
            </a:endParaRPr>
          </a:p>
        </p:txBody>
      </p:sp>
      <p:sp>
        <p:nvSpPr>
          <p:cNvPr id="1310" name="Google Shape;1310;p121"/>
          <p:cNvSpPr txBox="1"/>
          <p:nvPr>
            <p:ph idx="1" type="body"/>
          </p:nvPr>
        </p:nvSpPr>
        <p:spPr>
          <a:xfrm>
            <a:off x="457200" y="892969"/>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Click the ‘Generate Diagnostics Report’ button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 logs will be zipped and saved to the user’s Desktop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Please specify the date/time that the issue occurred when you escalate the issue</a:t>
            </a:r>
            <a:endParaRPr/>
          </a:p>
        </p:txBody>
      </p:sp>
      <p:pic>
        <p:nvPicPr>
          <p:cNvPr id="1311" name="Google Shape;1311;p121"/>
          <p:cNvPicPr preferRelativeResize="0"/>
          <p:nvPr/>
        </p:nvPicPr>
        <p:blipFill rotWithShape="1">
          <a:blip r:embed="rId3">
            <a:alphaModFix/>
          </a:blip>
          <a:srcRect b="0" l="0" r="0" t="0"/>
          <a:stretch/>
        </p:blipFill>
        <p:spPr>
          <a:xfrm>
            <a:off x="2209800" y="1885950"/>
            <a:ext cx="4648200" cy="3019343"/>
          </a:xfrm>
          <a:prstGeom prst="rect">
            <a:avLst/>
          </a:prstGeom>
          <a:noFill/>
          <a:ln>
            <a:noFill/>
          </a:ln>
        </p:spPr>
      </p:pic>
      <p:sp>
        <p:nvSpPr>
          <p:cNvPr id="1312" name="Google Shape;1312;p121"/>
          <p:cNvSpPr/>
          <p:nvPr/>
        </p:nvSpPr>
        <p:spPr>
          <a:xfrm>
            <a:off x="4606655" y="4300775"/>
            <a:ext cx="2098945" cy="313135"/>
          </a:xfrm>
          <a:prstGeom prst="rect">
            <a:avLst/>
          </a:prstGeom>
          <a:noFill/>
          <a:ln cap="flat" cmpd="sng" w="25400">
            <a:solidFill>
              <a:srgbClr val="FF0000"/>
            </a:solidFill>
            <a:prstDash val="solid"/>
            <a:round/>
            <a:headEnd len="sm" w="sm" type="none"/>
            <a:tailEnd len="sm" w="sm" type="none"/>
          </a:ln>
        </p:spPr>
        <p:txBody>
          <a:bodyPr anchorCtr="0" anchor="ctr" bIns="90000" lIns="91425" spcFirstLastPara="1" rIns="91425" wrap="square" tIns="90000">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2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VidyoMobile Log Files</a:t>
            </a:r>
            <a:endParaRPr b="0" i="0" sz="2500" u="none" cap="none" strike="noStrike">
              <a:solidFill>
                <a:schemeClr val="dk1"/>
              </a:solidFill>
              <a:latin typeface="Arial"/>
              <a:ea typeface="Arial"/>
              <a:cs typeface="Arial"/>
              <a:sym typeface="Arial"/>
            </a:endParaRPr>
          </a:p>
        </p:txBody>
      </p:sp>
      <p:sp>
        <p:nvSpPr>
          <p:cNvPr id="1318" name="Google Shape;1318;p12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Android devices can send their logs directly from the VidyoMobile application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IOS devices output their logs to iTunes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VidyoMobile log capturing instructions are provided in the Getting Help section of the VidyoMobile User Guide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VidyoMobile User Guides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12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Linux Log Files</a:t>
            </a:r>
            <a:endParaRPr b="0" i="0" sz="2500" u="none" cap="none" strike="noStrike">
              <a:solidFill>
                <a:srgbClr val="656565"/>
              </a:solidFill>
              <a:latin typeface="Arial"/>
              <a:ea typeface="Arial"/>
              <a:cs typeface="Arial"/>
              <a:sym typeface="Arial"/>
            </a:endParaRPr>
          </a:p>
        </p:txBody>
      </p:sp>
      <p:sp>
        <p:nvSpPr>
          <p:cNvPr id="1324" name="Google Shape;1324;p12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Linux log capturing instructions are provided in the VidyoDesktop User Guide (page 72)</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2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Collecting VidyoRoom Log Files</a:t>
            </a:r>
            <a:endParaRPr b="0" i="0" sz="2500" u="none" cap="none" strike="noStrike">
              <a:solidFill>
                <a:schemeClr val="dk1"/>
              </a:solidFill>
              <a:latin typeface="Arial"/>
              <a:ea typeface="Arial"/>
              <a:cs typeface="Arial"/>
              <a:sym typeface="Arial"/>
            </a:endParaRPr>
          </a:p>
        </p:txBody>
      </p:sp>
      <p:pic>
        <p:nvPicPr>
          <p:cNvPr id="1331" name="Google Shape;1331;p124"/>
          <p:cNvPicPr preferRelativeResize="0"/>
          <p:nvPr/>
        </p:nvPicPr>
        <p:blipFill rotWithShape="1">
          <a:blip r:embed="rId3">
            <a:alphaModFix/>
          </a:blip>
          <a:srcRect b="0" l="0" r="0" t="0"/>
          <a:stretch/>
        </p:blipFill>
        <p:spPr>
          <a:xfrm>
            <a:off x="914400" y="1294210"/>
            <a:ext cx="7448550" cy="3487340"/>
          </a:xfrm>
          <a:prstGeom prst="rect">
            <a:avLst/>
          </a:prstGeom>
          <a:noFill/>
          <a:ln>
            <a:noFill/>
          </a:ln>
        </p:spPr>
      </p:pic>
      <p:sp>
        <p:nvSpPr>
          <p:cNvPr id="1332" name="Google Shape;1332;p12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 Support will let you know if changing log levels are necessary</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Google Shape;1337;p12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Troubleshooting – </a:t>
            </a:r>
            <a:r>
              <a:rPr b="1" i="0" lang="en-US" sz="2400" u="none" cap="none" strike="noStrike">
                <a:solidFill>
                  <a:schemeClr val="dk1"/>
                </a:solidFill>
                <a:latin typeface="Arial"/>
                <a:ea typeface="Arial"/>
                <a:cs typeface="Arial"/>
                <a:sym typeface="Arial"/>
              </a:rPr>
              <a:t>Collecting VidyoGateway Log Files</a:t>
            </a:r>
            <a:endParaRPr b="0" i="0" sz="2400" u="none" cap="none" strike="noStrike">
              <a:solidFill>
                <a:srgbClr val="656565"/>
              </a:solidFill>
              <a:latin typeface="Arial"/>
              <a:ea typeface="Arial"/>
              <a:cs typeface="Arial"/>
              <a:sym typeface="Arial"/>
            </a:endParaRPr>
          </a:p>
        </p:txBody>
      </p:sp>
      <p:sp>
        <p:nvSpPr>
          <p:cNvPr id="1338" name="Google Shape;1338;p12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 goal with obtaining VidyoGateway log files is to start the capture, recreate the issue and immediately stop the capture once the issue has been recreated.</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Please make sure that you capture the *.pcap file as part of the capture before sending the zipped log file to Vidyo Support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1339" name="Google Shape;1339;p125"/>
          <p:cNvPicPr preferRelativeResize="0"/>
          <p:nvPr/>
        </p:nvPicPr>
        <p:blipFill rotWithShape="1">
          <a:blip r:embed="rId3">
            <a:alphaModFix/>
          </a:blip>
          <a:srcRect b="0" l="0" r="0" t="0"/>
          <a:stretch/>
        </p:blipFill>
        <p:spPr>
          <a:xfrm>
            <a:off x="1981200" y="1972823"/>
            <a:ext cx="5060950" cy="288492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2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Troubleshooting – </a:t>
            </a:r>
            <a:r>
              <a:rPr b="1" i="0" lang="en-US" sz="2400" u="none" cap="none" strike="noStrike">
                <a:solidFill>
                  <a:schemeClr val="dk1"/>
                </a:solidFill>
                <a:latin typeface="Arial"/>
                <a:ea typeface="Arial"/>
                <a:cs typeface="Arial"/>
                <a:sym typeface="Arial"/>
              </a:rPr>
              <a:t>Collecting Infrastructure Log Files</a:t>
            </a:r>
            <a:endParaRPr b="0" i="0" sz="2400" u="none" cap="none" strike="noStrike">
              <a:solidFill>
                <a:srgbClr val="656565"/>
              </a:solidFill>
              <a:latin typeface="Arial"/>
              <a:ea typeface="Arial"/>
              <a:cs typeface="Arial"/>
              <a:sym typeface="Arial"/>
            </a:endParaRPr>
          </a:p>
        </p:txBody>
      </p:sp>
      <p:sp>
        <p:nvSpPr>
          <p:cNvPr id="1345" name="Google Shape;1345;p12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In most cases, VidyoDesktop logs are sufficient for Vidyo to determine the cause of connectivity and/or performance issues (when basic troubleshooting has been exhausted)</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For issues that impact a conference call (all participants), please include the VidyoManager and VidyoRouter(s) log file(s)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 Troubleshooting Assistance document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0" name="Shape 1350"/>
        <p:cNvGrpSpPr/>
        <p:nvPr/>
      </p:nvGrpSpPr>
      <p:grpSpPr>
        <a:xfrm>
          <a:off x="0" y="0"/>
          <a:ext cx="0" cy="0"/>
          <a:chOff x="0" y="0"/>
          <a:chExt cx="0" cy="0"/>
        </a:xfrm>
      </p:grpSpPr>
      <p:sp>
        <p:nvSpPr>
          <p:cNvPr id="1351" name="Google Shape;1351;p12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Best Practices</a:t>
            </a:r>
            <a:endParaRPr/>
          </a:p>
        </p:txBody>
      </p:sp>
      <p:sp>
        <p:nvSpPr>
          <p:cNvPr id="1352" name="Google Shape;1352;p127"/>
          <p:cNvSpPr txBox="1"/>
          <p:nvPr>
            <p:ph idx="1" type="body"/>
          </p:nvPr>
        </p:nvSpPr>
        <p:spPr>
          <a:xfrm>
            <a:off x="457200" y="892969"/>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To help ensure the best Vidyo experience, please follow these guidelines:</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Be aware when using wireless connections, wired will always be best</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Make sure that when wired, wireless is disabled</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Check Camera FPS settings</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Avoid analog recording and playback devices</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Use a USB Headset or echo cancelling speakerphone (digital) vs. analog sound card</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DO NOT use a USB hub for camera and headset</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Check PC power settings, avoid power save if not plugged in  </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Beware VPN software (may block ports or redirect traffic thru VPN)</a:t>
            </a:r>
            <a:endParaRPr/>
          </a:p>
          <a:p>
            <a:pPr indent="-230187" lvl="1" marL="484188"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Beware personal Firewall/Malware clients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grpSp>
        <p:nvGrpSpPr>
          <p:cNvPr id="135" name="Google Shape;135;p20"/>
          <p:cNvGrpSpPr/>
          <p:nvPr/>
        </p:nvGrpSpPr>
        <p:grpSpPr>
          <a:xfrm>
            <a:off x="1717716" y="1716013"/>
            <a:ext cx="3309576" cy="2222634"/>
            <a:chOff x="2514600" y="3097213"/>
            <a:chExt cx="2286000" cy="1828800"/>
          </a:xfrm>
        </p:grpSpPr>
        <p:cxnSp>
          <p:nvCxnSpPr>
            <p:cNvPr id="136" name="Google Shape;136;p20"/>
            <p:cNvCxnSpPr/>
            <p:nvPr/>
          </p:nvCxnSpPr>
          <p:spPr>
            <a:xfrm flipH="1" rot="10800000">
              <a:off x="2514600" y="3097213"/>
              <a:ext cx="2286000" cy="1828800"/>
            </a:xfrm>
            <a:prstGeom prst="straightConnector1">
              <a:avLst/>
            </a:prstGeom>
            <a:noFill/>
            <a:ln cap="flat" cmpd="sng" w="25400">
              <a:solidFill>
                <a:schemeClr val="accent6"/>
              </a:solidFill>
              <a:prstDash val="solid"/>
              <a:round/>
              <a:headEnd len="sm" w="sm" type="none"/>
              <a:tailEnd len="med" w="med" type="stealth"/>
            </a:ln>
            <a:effectLst>
              <a:outerShdw blurRad="40000" rotWithShape="0" dir="5400000" dist="20000">
                <a:srgbClr val="000000">
                  <a:alpha val="37647"/>
                </a:srgbClr>
              </a:outerShdw>
            </a:effectLst>
          </p:spPr>
        </p:cxnSp>
        <p:sp>
          <p:nvSpPr>
            <p:cNvPr id="137" name="Google Shape;137;p20"/>
            <p:cNvSpPr txBox="1"/>
            <p:nvPr/>
          </p:nvSpPr>
          <p:spPr>
            <a:xfrm rot="-2013307">
              <a:off x="3106990" y="3753858"/>
              <a:ext cx="1173554" cy="23027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72275"/>
                  </a:solidFill>
                  <a:latin typeface="Arial"/>
                  <a:ea typeface="Arial"/>
                  <a:cs typeface="Arial"/>
                  <a:sym typeface="Arial"/>
                </a:rPr>
                <a:t>HTTP/HTTPS: 80/443</a:t>
              </a:r>
              <a:endParaRPr/>
            </a:p>
          </p:txBody>
        </p:sp>
      </p:grpSp>
      <p:sp>
        <p:nvSpPr>
          <p:cNvPr id="138" name="Google Shape;138;p20"/>
          <p:cNvSpPr/>
          <p:nvPr/>
        </p:nvSpPr>
        <p:spPr>
          <a:xfrm>
            <a:off x="762000" y="4047117"/>
            <a:ext cx="1412983" cy="645820"/>
          </a:xfrm>
          <a:prstGeom prst="rect">
            <a:avLst/>
          </a:prstGeom>
          <a:gradFill>
            <a:gsLst>
              <a:gs pos="0">
                <a:srgbClr val="81C6FF"/>
              </a:gs>
              <a:gs pos="35000">
                <a:srgbClr val="A5D6FF"/>
              </a:gs>
              <a:gs pos="100000">
                <a:srgbClr val="DAEFFF"/>
              </a:gs>
            </a:gsLst>
            <a:lin ang="16200000" scaled="0"/>
          </a:gradFill>
          <a:ln cap="flat" cmpd="sng" w="9525">
            <a:solidFill>
              <a:srgbClr val="1E91E9"/>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VidyoDesktop Endpoint</a:t>
            </a:r>
            <a:endParaRPr b="1" sz="1600">
              <a:solidFill>
                <a:schemeClr val="dk1"/>
              </a:solidFill>
              <a:latin typeface="Arial"/>
              <a:ea typeface="Arial"/>
              <a:cs typeface="Arial"/>
              <a:sym typeface="Arial"/>
            </a:endParaRPr>
          </a:p>
        </p:txBody>
      </p:sp>
      <p:grpSp>
        <p:nvGrpSpPr>
          <p:cNvPr id="139" name="Google Shape;139;p20"/>
          <p:cNvGrpSpPr/>
          <p:nvPr/>
        </p:nvGrpSpPr>
        <p:grpSpPr>
          <a:xfrm>
            <a:off x="2511585" y="2807533"/>
            <a:ext cx="2587821" cy="1358829"/>
            <a:chOff x="2213845" y="4438652"/>
            <a:chExt cx="2296245" cy="1766825"/>
          </a:xfrm>
        </p:grpSpPr>
        <p:sp>
          <p:nvSpPr>
            <p:cNvPr id="140" name="Google Shape;140;p20"/>
            <p:cNvSpPr txBox="1"/>
            <p:nvPr/>
          </p:nvSpPr>
          <p:spPr>
            <a:xfrm>
              <a:off x="2259949" y="5959227"/>
              <a:ext cx="1059116" cy="2462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cxnSp>
          <p:nvCxnSpPr>
            <p:cNvPr id="141" name="Google Shape;141;p20"/>
            <p:cNvCxnSpPr/>
            <p:nvPr/>
          </p:nvCxnSpPr>
          <p:spPr>
            <a:xfrm flipH="1" rot="10800000">
              <a:off x="2213845" y="4438652"/>
              <a:ext cx="2296245" cy="1766825"/>
            </a:xfrm>
            <a:prstGeom prst="bentConnector3">
              <a:avLst>
                <a:gd fmla="val 32861" name="adj1"/>
              </a:avLst>
            </a:prstGeom>
            <a:noFill/>
            <a:ln cap="flat" cmpd="sng" w="25400">
              <a:solidFill>
                <a:schemeClr val="accent3"/>
              </a:solidFill>
              <a:prstDash val="solid"/>
              <a:round/>
              <a:headEnd len="sm" w="sm" type="none"/>
              <a:tailEnd len="med" w="med" type="stealth"/>
            </a:ln>
            <a:effectLst>
              <a:outerShdw blurRad="40000" rotWithShape="0" dir="5400000" dist="20000">
                <a:srgbClr val="000000">
                  <a:alpha val="37647"/>
                </a:srgbClr>
              </a:outerShdw>
            </a:effectLst>
          </p:spPr>
        </p:cxnSp>
      </p:grpSp>
      <p:grpSp>
        <p:nvGrpSpPr>
          <p:cNvPr id="142" name="Google Shape;142;p20"/>
          <p:cNvGrpSpPr/>
          <p:nvPr/>
        </p:nvGrpSpPr>
        <p:grpSpPr>
          <a:xfrm>
            <a:off x="2514759" y="4348432"/>
            <a:ext cx="2635447" cy="241018"/>
            <a:chOff x="2590800" y="6450008"/>
            <a:chExt cx="2898775" cy="265726"/>
          </a:xfrm>
        </p:grpSpPr>
        <p:sp>
          <p:nvSpPr>
            <p:cNvPr id="143" name="Google Shape;143;p20"/>
            <p:cNvSpPr txBox="1"/>
            <p:nvPr/>
          </p:nvSpPr>
          <p:spPr>
            <a:xfrm>
              <a:off x="2619375" y="6469090"/>
              <a:ext cx="1524000" cy="2466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cxnSp>
          <p:nvCxnSpPr>
            <p:cNvPr id="144" name="Google Shape;144;p20"/>
            <p:cNvCxnSpPr/>
            <p:nvPr/>
          </p:nvCxnSpPr>
          <p:spPr>
            <a:xfrm>
              <a:off x="2590800" y="6450008"/>
              <a:ext cx="2898775" cy="1591"/>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grpSp>
      <p:cxnSp>
        <p:nvCxnSpPr>
          <p:cNvPr id="145" name="Google Shape;145;p20"/>
          <p:cNvCxnSpPr/>
          <p:nvPr/>
        </p:nvCxnSpPr>
        <p:spPr>
          <a:xfrm>
            <a:off x="6026102" y="2006283"/>
            <a:ext cx="0" cy="574620"/>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cxnSp>
        <p:nvCxnSpPr>
          <p:cNvPr id="146" name="Google Shape;146;p20"/>
          <p:cNvCxnSpPr/>
          <p:nvPr/>
        </p:nvCxnSpPr>
        <p:spPr>
          <a:xfrm rot="-5400000">
            <a:off x="6108390" y="2224199"/>
            <a:ext cx="574620" cy="2887"/>
          </a:xfrm>
          <a:prstGeom prst="straightConnector1">
            <a:avLst/>
          </a:prstGeom>
          <a:noFill/>
          <a:ln cap="flat" cmpd="sng" w="25400">
            <a:solidFill>
              <a:schemeClr val="accent2"/>
            </a:solidFill>
            <a:prstDash val="solid"/>
            <a:round/>
            <a:headEnd len="sm" w="sm" type="none"/>
            <a:tailEnd len="med" w="med" type="stealth"/>
          </a:ln>
          <a:effectLst>
            <a:outerShdw blurRad="40000" rotWithShape="0" dir="5400000" dist="20000">
              <a:srgbClr val="000000">
                <a:alpha val="37647"/>
              </a:srgbClr>
            </a:outerShdw>
          </a:effectLst>
        </p:spPr>
      </p:cxnSp>
      <p:grpSp>
        <p:nvGrpSpPr>
          <p:cNvPr id="147" name="Google Shape;147;p20"/>
          <p:cNvGrpSpPr/>
          <p:nvPr/>
        </p:nvGrpSpPr>
        <p:grpSpPr>
          <a:xfrm>
            <a:off x="4951571" y="895350"/>
            <a:ext cx="2642665" cy="3813172"/>
            <a:chOff x="4341812" y="666750"/>
            <a:chExt cx="2906712" cy="4194172"/>
          </a:xfrm>
        </p:grpSpPr>
        <p:grpSp>
          <p:nvGrpSpPr>
            <p:cNvPr id="148" name="Google Shape;148;p20"/>
            <p:cNvGrpSpPr/>
            <p:nvPr/>
          </p:nvGrpSpPr>
          <p:grpSpPr>
            <a:xfrm>
              <a:off x="4678639" y="3333846"/>
              <a:ext cx="1740418" cy="1379431"/>
              <a:chOff x="4669113" y="4767370"/>
              <a:chExt cx="1740419" cy="1541355"/>
            </a:xfrm>
          </p:grpSpPr>
          <p:sp>
            <p:nvSpPr>
              <p:cNvPr id="149" name="Google Shape;149;p20"/>
              <p:cNvSpPr/>
              <p:nvPr/>
            </p:nvSpPr>
            <p:spPr>
              <a:xfrm>
                <a:off x="4669113" y="5688013"/>
                <a:ext cx="1676274" cy="620712"/>
              </a:xfrm>
              <a:prstGeom prst="roundRect">
                <a:avLst>
                  <a:gd fmla="val 16667" name="adj"/>
                </a:avLst>
              </a:prstGeom>
              <a:solidFill>
                <a:schemeClr val="accent2"/>
              </a:solidFill>
              <a:ln cap="flat" cmpd="sng" w="25400">
                <a:solidFill>
                  <a:srgbClr val="648F2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VidyoRouter</a:t>
                </a:r>
                <a:endParaRPr b="1" sz="1600">
                  <a:solidFill>
                    <a:schemeClr val="lt1"/>
                  </a:solidFill>
                  <a:latin typeface="Times"/>
                  <a:ea typeface="Times"/>
                  <a:cs typeface="Times"/>
                  <a:sym typeface="Times"/>
                </a:endParaRPr>
              </a:p>
            </p:txBody>
          </p:sp>
          <p:grpSp>
            <p:nvGrpSpPr>
              <p:cNvPr id="150" name="Google Shape;150;p20"/>
              <p:cNvGrpSpPr/>
              <p:nvPr/>
            </p:nvGrpSpPr>
            <p:grpSpPr>
              <a:xfrm>
                <a:off x="5330824" y="4767370"/>
                <a:ext cx="1078708" cy="846084"/>
                <a:chOff x="6016624" y="4995970"/>
                <a:chExt cx="1078708" cy="846084"/>
              </a:xfrm>
            </p:grpSpPr>
            <p:cxnSp>
              <p:nvCxnSpPr>
                <p:cNvPr id="151" name="Google Shape;151;p20"/>
                <p:cNvCxnSpPr/>
                <p:nvPr/>
              </p:nvCxnSpPr>
              <p:spPr>
                <a:xfrm flipH="1" rot="10800000">
                  <a:off x="6016624" y="4995970"/>
                  <a:ext cx="1588" cy="846084"/>
                </a:xfrm>
                <a:prstGeom prst="straightConnector1">
                  <a:avLst/>
                </a:prstGeom>
                <a:noFill/>
                <a:ln cap="flat" cmpd="sng" w="25400">
                  <a:solidFill>
                    <a:schemeClr val="dk1"/>
                  </a:solidFill>
                  <a:prstDash val="solid"/>
                  <a:round/>
                  <a:headEnd len="sm" w="sm" type="none"/>
                  <a:tailEnd len="med" w="med" type="stealth"/>
                </a:ln>
                <a:effectLst>
                  <a:outerShdw blurRad="40000" rotWithShape="0" dir="5400000" dist="20000">
                    <a:srgbClr val="000000">
                      <a:alpha val="37647"/>
                    </a:srgbClr>
                  </a:outerShdw>
                </a:effectLst>
              </p:spPr>
            </p:cxnSp>
            <p:sp>
              <p:nvSpPr>
                <p:cNvPr id="152" name="Google Shape;152;p20"/>
                <p:cNvSpPr txBox="1"/>
                <p:nvPr/>
              </p:nvSpPr>
              <p:spPr>
                <a:xfrm>
                  <a:off x="6055519" y="5418931"/>
                  <a:ext cx="1039813" cy="2460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RMCP(S): 17991</a:t>
                  </a:r>
                  <a:endParaRPr/>
                </a:p>
              </p:txBody>
            </p:sp>
          </p:grpSp>
        </p:grpSp>
        <p:sp>
          <p:nvSpPr>
            <p:cNvPr id="153" name="Google Shape;153;p20"/>
            <p:cNvSpPr/>
            <p:nvPr/>
          </p:nvSpPr>
          <p:spPr>
            <a:xfrm>
              <a:off x="4886326" y="2616314"/>
              <a:ext cx="1904999" cy="527083"/>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VidyoManager</a:t>
              </a:r>
              <a:endParaRPr b="1" sz="1600">
                <a:solidFill>
                  <a:schemeClr val="dk1"/>
                </a:solidFill>
                <a:latin typeface="Times"/>
                <a:ea typeface="Times"/>
                <a:cs typeface="Times"/>
                <a:sym typeface="Times"/>
              </a:endParaRPr>
            </a:p>
          </p:txBody>
        </p:sp>
        <p:sp>
          <p:nvSpPr>
            <p:cNvPr id="154" name="Google Shape;154;p20"/>
            <p:cNvSpPr/>
            <p:nvPr/>
          </p:nvSpPr>
          <p:spPr>
            <a:xfrm>
              <a:off x="4824413" y="785813"/>
              <a:ext cx="2033587" cy="945908"/>
            </a:xfrm>
            <a:prstGeom prst="flowChartMultidocument">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VidyoPortal</a:t>
              </a:r>
              <a:endParaRPr/>
            </a:p>
            <a:p>
              <a:pPr indent="0" lvl="0" marL="0" marR="0" rtl="0" algn="ctr">
                <a:spcBef>
                  <a:spcPts val="1000"/>
                </a:spcBef>
                <a:spcAft>
                  <a:spcPts val="0"/>
                </a:spcAft>
                <a:buNone/>
              </a:pPr>
              <a:r>
                <a:rPr b="1" lang="en-US" sz="1100">
                  <a:solidFill>
                    <a:schemeClr val="dk1"/>
                  </a:solidFill>
                  <a:latin typeface="Calibri"/>
                  <a:ea typeface="Calibri"/>
                  <a:cs typeface="Calibri"/>
                  <a:sym typeface="Calibri"/>
                </a:rPr>
                <a:t>Web Services</a:t>
              </a:r>
              <a:endParaRPr/>
            </a:p>
            <a:p>
              <a:pPr indent="0" lvl="0" marL="0" marR="0" rtl="0" algn="l">
                <a:spcBef>
                  <a:spcPts val="1000"/>
                </a:spcBef>
                <a:spcAft>
                  <a:spcPts val="0"/>
                </a:spcAft>
                <a:buNone/>
              </a:pPr>
              <a:r>
                <a:t/>
              </a:r>
              <a:endParaRPr sz="2400">
                <a:solidFill>
                  <a:schemeClr val="dk1"/>
                </a:solidFill>
                <a:latin typeface="Arial"/>
                <a:ea typeface="Arial"/>
                <a:cs typeface="Arial"/>
                <a:sym typeface="Arial"/>
              </a:endParaRPr>
            </a:p>
          </p:txBody>
        </p:sp>
        <p:sp>
          <p:nvSpPr>
            <p:cNvPr id="155" name="Google Shape;155;p20"/>
            <p:cNvSpPr/>
            <p:nvPr/>
          </p:nvSpPr>
          <p:spPr>
            <a:xfrm>
              <a:off x="4341812" y="666750"/>
              <a:ext cx="2906712" cy="2895600"/>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156" name="Google Shape;156;p20"/>
            <p:cNvSpPr/>
            <p:nvPr/>
          </p:nvSpPr>
          <p:spPr>
            <a:xfrm>
              <a:off x="4581523" y="3951284"/>
              <a:ext cx="1865313" cy="909638"/>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grpSp>
        <p:nvGrpSpPr>
          <p:cNvPr id="157" name="Google Shape;157;p20"/>
          <p:cNvGrpSpPr/>
          <p:nvPr/>
        </p:nvGrpSpPr>
        <p:grpSpPr>
          <a:xfrm>
            <a:off x="2511584" y="4598555"/>
            <a:ext cx="2635447" cy="288076"/>
            <a:chOff x="2590800" y="6450013"/>
            <a:chExt cx="2898775" cy="317608"/>
          </a:xfrm>
        </p:grpSpPr>
        <p:sp>
          <p:nvSpPr>
            <p:cNvPr id="158" name="Google Shape;158;p20"/>
            <p:cNvSpPr txBox="1"/>
            <p:nvPr/>
          </p:nvSpPr>
          <p:spPr>
            <a:xfrm>
              <a:off x="2647950" y="6496159"/>
              <a:ext cx="2209139" cy="2714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159" name="Google Shape;159;p20"/>
            <p:cNvCxnSpPr/>
            <p:nvPr/>
          </p:nvCxnSpPr>
          <p:spPr>
            <a:xfrm>
              <a:off x="2590800" y="6450013"/>
              <a:ext cx="2898775" cy="1591"/>
            </a:xfrm>
            <a:prstGeom prst="straightConnector1">
              <a:avLst/>
            </a:prstGeom>
            <a:noFill/>
            <a:ln cap="flat" cmpd="sng" w="25400">
              <a:solidFill>
                <a:srgbClr val="9900CC"/>
              </a:solidFill>
              <a:prstDash val="solid"/>
              <a:round/>
              <a:headEnd len="sm" w="sm" type="none"/>
              <a:tailEnd len="med" w="med" type="stealth"/>
            </a:ln>
            <a:effectLst>
              <a:outerShdw blurRad="40000" rotWithShape="0" dir="5400000" dist="20000">
                <a:srgbClr val="000000">
                  <a:alpha val="37647"/>
                </a:srgbClr>
              </a:outerShdw>
            </a:effectLst>
          </p:spPr>
        </p:cxnSp>
      </p:grpSp>
      <p:sp>
        <p:nvSpPr>
          <p:cNvPr id="160" name="Google Shape;160;p20"/>
          <p:cNvSpPr txBox="1"/>
          <p:nvPr/>
        </p:nvSpPr>
        <p:spPr>
          <a:xfrm>
            <a:off x="381000" y="67866"/>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Firewall / NAT – </a:t>
            </a:r>
            <a:r>
              <a:rPr b="1" lang="en-US" sz="2500">
                <a:solidFill>
                  <a:schemeClr val="dk1"/>
                </a:solidFill>
                <a:latin typeface="Arial"/>
                <a:ea typeface="Arial"/>
                <a:cs typeface="Arial"/>
                <a:sym typeface="Arial"/>
              </a:rPr>
              <a:t>Vidyo Call Flow</a:t>
            </a:r>
            <a:endParaRPr b="1" sz="25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Google Shape;1358;p128"/>
          <p:cNvSpPr txBox="1"/>
          <p:nvPr/>
        </p:nvSpPr>
        <p:spPr>
          <a:xfrm>
            <a:off x="2819400" y="2756416"/>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Vidyo Support - Escalation Best Practices</a:t>
            </a:r>
            <a:endParaRPr sz="1800">
              <a:solidFill>
                <a:schemeClr val="lt1"/>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12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Support Levels</a:t>
            </a:r>
            <a:endParaRPr/>
          </a:p>
        </p:txBody>
      </p:sp>
      <p:graphicFrame>
        <p:nvGraphicFramePr>
          <p:cNvPr id="1364" name="Google Shape;1364;p129"/>
          <p:cNvGraphicFramePr/>
          <p:nvPr/>
        </p:nvGraphicFramePr>
        <p:xfrm>
          <a:off x="1066800" y="1123951"/>
          <a:ext cx="3000000" cy="3000000"/>
        </p:xfrm>
        <a:graphic>
          <a:graphicData uri="http://schemas.openxmlformats.org/drawingml/2006/table">
            <a:tbl>
              <a:tblPr bandRow="1" firstRow="1">
                <a:noFill/>
                <a:tableStyleId>{10181CD8-8FF7-4063-8B49-75F7A4FC8ED8}</a:tableStyleId>
              </a:tblPr>
              <a:tblGrid>
                <a:gridCol w="2457300"/>
                <a:gridCol w="4680550"/>
              </a:tblGrid>
              <a:tr h="438500">
                <a:tc>
                  <a:txBody>
                    <a:bodyPr>
                      <a:noAutofit/>
                    </a:bodyPr>
                    <a:lstStyle/>
                    <a:p>
                      <a:pPr indent="0" lvl="0" marL="0" marR="0" rtl="0" algn="l">
                        <a:spcBef>
                          <a:spcPts val="0"/>
                        </a:spcBef>
                        <a:spcAft>
                          <a:spcPts val="0"/>
                        </a:spcAft>
                        <a:buNone/>
                      </a:pPr>
                      <a:r>
                        <a:rPr lang="en-US" sz="1600"/>
                        <a:t>Support Level</a:t>
                      </a:r>
                      <a:endParaRPr b="1" sz="1600"/>
                    </a:p>
                  </a:txBody>
                  <a:tcPr marT="38275" marB="38275" marR="101975" marL="101975"/>
                </a:tc>
                <a:tc>
                  <a:txBody>
                    <a:bodyPr>
                      <a:noAutofit/>
                    </a:bodyPr>
                    <a:lstStyle/>
                    <a:p>
                      <a:pPr indent="0" lvl="0" marL="0" marR="0" rtl="0" algn="l">
                        <a:spcBef>
                          <a:spcPts val="0"/>
                        </a:spcBef>
                        <a:spcAft>
                          <a:spcPts val="0"/>
                        </a:spcAft>
                        <a:buNone/>
                      </a:pPr>
                      <a:r>
                        <a:rPr lang="en-US" sz="1600"/>
                        <a:t>Responsibility</a:t>
                      </a:r>
                      <a:endParaRPr b="1" sz="1600"/>
                    </a:p>
                  </a:txBody>
                  <a:tcPr marT="38275" marB="38275" marR="101975" marL="101975"/>
                </a:tc>
              </a:tr>
              <a:tr h="432500">
                <a:tc>
                  <a:txBody>
                    <a:bodyPr>
                      <a:noAutofit/>
                    </a:bodyPr>
                    <a:lstStyle/>
                    <a:p>
                      <a:pPr indent="0" lvl="0" marL="0" marR="0" rtl="0" algn="l">
                        <a:spcBef>
                          <a:spcPts val="0"/>
                        </a:spcBef>
                        <a:spcAft>
                          <a:spcPts val="0"/>
                        </a:spcAft>
                        <a:buNone/>
                      </a:pPr>
                      <a:r>
                        <a:rPr lang="en-US" sz="1600"/>
                        <a:t>Tier 1</a:t>
                      </a:r>
                      <a:endParaRPr sz="1600"/>
                    </a:p>
                  </a:txBody>
                  <a:tcPr marT="38275" marB="38275" marR="101975" marL="101975"/>
                </a:tc>
                <a:tc>
                  <a:txBody>
                    <a:bodyPr>
                      <a:noAutofit/>
                    </a:bodyPr>
                    <a:lstStyle/>
                    <a:p>
                      <a:pPr indent="0" lvl="0" marL="0" marR="0" rtl="0" algn="l">
                        <a:spcBef>
                          <a:spcPts val="0"/>
                        </a:spcBef>
                        <a:spcAft>
                          <a:spcPts val="0"/>
                        </a:spcAft>
                        <a:buNone/>
                      </a:pPr>
                      <a:r>
                        <a:rPr lang="en-US" sz="1600"/>
                        <a:t>End-User</a:t>
                      </a:r>
                      <a:endParaRPr sz="1600"/>
                    </a:p>
                  </a:txBody>
                  <a:tcPr marT="38275" marB="38275" marR="101975" marL="101975"/>
                </a:tc>
              </a:tr>
              <a:tr h="535400">
                <a:tc>
                  <a:txBody>
                    <a:bodyPr>
                      <a:noAutofit/>
                    </a:bodyPr>
                    <a:lstStyle/>
                    <a:p>
                      <a:pPr indent="0" lvl="0" marL="0" marR="0" rtl="0" algn="l">
                        <a:spcBef>
                          <a:spcPts val="0"/>
                        </a:spcBef>
                        <a:spcAft>
                          <a:spcPts val="0"/>
                        </a:spcAft>
                        <a:buNone/>
                      </a:pPr>
                      <a:r>
                        <a:rPr lang="en-US" sz="1600"/>
                        <a:t>Tier </a:t>
                      </a:r>
                      <a:r>
                        <a:rPr lang="en-US" sz="1600"/>
                        <a:t>2</a:t>
                      </a:r>
                      <a:endParaRPr sz="1600"/>
                    </a:p>
                  </a:txBody>
                  <a:tcPr marT="38275" marB="38275" marR="101975" marL="101975"/>
                </a:tc>
                <a:tc>
                  <a:txBody>
                    <a:bodyPr>
                      <a:noAutofit/>
                    </a:bodyPr>
                    <a:lstStyle/>
                    <a:p>
                      <a:pPr indent="0" lvl="0" marL="0" marR="0" rtl="0" algn="l">
                        <a:spcBef>
                          <a:spcPts val="0"/>
                        </a:spcBef>
                        <a:spcAft>
                          <a:spcPts val="0"/>
                        </a:spcAft>
                        <a:buNone/>
                      </a:pPr>
                      <a:r>
                        <a:rPr lang="en-US" sz="1600"/>
                        <a:t>Designated Trained Personnel</a:t>
                      </a:r>
                      <a:r>
                        <a:rPr lang="en-US" sz="1600"/>
                        <a:t>  - Partner</a:t>
                      </a:r>
                      <a:endParaRPr sz="1600"/>
                    </a:p>
                  </a:txBody>
                  <a:tcPr marT="38275" marB="38275" marR="101975" marL="101975"/>
                </a:tc>
              </a:tr>
              <a:tr h="438500">
                <a:tc>
                  <a:txBody>
                    <a:bodyPr>
                      <a:noAutofit/>
                    </a:bodyPr>
                    <a:lstStyle/>
                    <a:p>
                      <a:pPr indent="0" lvl="0" marL="0" marR="0" rtl="0" algn="l">
                        <a:spcBef>
                          <a:spcPts val="0"/>
                        </a:spcBef>
                        <a:spcAft>
                          <a:spcPts val="0"/>
                        </a:spcAft>
                        <a:buNone/>
                      </a:pPr>
                      <a:r>
                        <a:rPr lang="en-US" sz="1600"/>
                        <a:t>Tier 2, 3</a:t>
                      </a:r>
                      <a:r>
                        <a:rPr lang="en-US" sz="1600"/>
                        <a:t> &amp; 4</a:t>
                      </a:r>
                      <a:endParaRPr sz="1600"/>
                    </a:p>
                  </a:txBody>
                  <a:tcPr marT="38275" marB="38275" marR="101975" marL="101975"/>
                </a:tc>
                <a:tc>
                  <a:txBody>
                    <a:bodyPr>
                      <a:noAutofit/>
                    </a:bodyPr>
                    <a:lstStyle/>
                    <a:p>
                      <a:pPr indent="0" lvl="0" marL="0" marR="0" rtl="0" algn="l">
                        <a:spcBef>
                          <a:spcPts val="0"/>
                        </a:spcBef>
                        <a:spcAft>
                          <a:spcPts val="0"/>
                        </a:spcAft>
                        <a:buNone/>
                      </a:pPr>
                      <a:r>
                        <a:rPr lang="en-US" sz="1600"/>
                        <a:t>Vidyo</a:t>
                      </a:r>
                      <a:endParaRPr sz="1600"/>
                    </a:p>
                  </a:txBody>
                  <a:tcPr marT="38275" marB="38275" marR="101975" marL="101975"/>
                </a:tc>
              </a:tr>
            </a:tbl>
          </a:graphicData>
        </a:graphic>
      </p:graphicFrame>
      <p:sp>
        <p:nvSpPr>
          <p:cNvPr id="1365" name="Google Shape;1365;p129"/>
          <p:cNvSpPr txBox="1"/>
          <p:nvPr/>
        </p:nvSpPr>
        <p:spPr>
          <a:xfrm>
            <a:off x="431800" y="3181350"/>
            <a:ext cx="8229600" cy="14859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70C0"/>
              </a:buClr>
              <a:buSzPts val="1600"/>
              <a:buFont typeface="Arial"/>
              <a:buChar char="•"/>
            </a:pPr>
            <a:r>
              <a:rPr lang="en-US" sz="1600">
                <a:solidFill>
                  <a:schemeClr val="dk1"/>
                </a:solidFill>
                <a:latin typeface="Arial"/>
                <a:ea typeface="Arial"/>
                <a:cs typeface="Arial"/>
                <a:sym typeface="Arial"/>
              </a:rPr>
              <a:t>Escalations to Vidyo Support must come from </a:t>
            </a:r>
            <a:r>
              <a:rPr b="1" lang="en-US" sz="1600">
                <a:solidFill>
                  <a:schemeClr val="dk1"/>
                </a:solidFill>
                <a:latin typeface="Arial"/>
                <a:ea typeface="Arial"/>
                <a:cs typeface="Arial"/>
                <a:sym typeface="Arial"/>
              </a:rPr>
              <a:t>designated</a:t>
            </a:r>
            <a:r>
              <a:rPr lang="en-US" sz="1600">
                <a:solidFill>
                  <a:schemeClr val="dk1"/>
                </a:solidFill>
                <a:latin typeface="Arial"/>
                <a:ea typeface="Arial"/>
                <a:cs typeface="Arial"/>
                <a:sym typeface="Arial"/>
              </a:rPr>
              <a:t> trained personnel</a:t>
            </a:r>
            <a:endParaRPr/>
          </a:p>
          <a:p>
            <a:pPr indent="-342900" lvl="0" marL="342900" marR="0" rtl="0" algn="l">
              <a:spcBef>
                <a:spcPts val="320"/>
              </a:spcBef>
              <a:spcAft>
                <a:spcPts val="0"/>
              </a:spcAft>
              <a:buClr>
                <a:srgbClr val="0070C0"/>
              </a:buClr>
              <a:buSzPts val="1600"/>
              <a:buFont typeface="Arial"/>
              <a:buChar char="•"/>
            </a:pPr>
            <a:r>
              <a:rPr lang="en-US" sz="1600">
                <a:solidFill>
                  <a:schemeClr val="dk1"/>
                </a:solidFill>
                <a:latin typeface="Arial"/>
                <a:ea typeface="Arial"/>
                <a:cs typeface="Arial"/>
                <a:sym typeface="Arial"/>
              </a:rPr>
              <a:t>The service is provided according to the service plan acquired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13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Contacting Support</a:t>
            </a:r>
            <a:endParaRPr b="0" i="0" sz="2500" u="none" cap="none" strike="noStrike">
              <a:solidFill>
                <a:srgbClr val="656565"/>
              </a:solidFill>
              <a:latin typeface="Arial"/>
              <a:ea typeface="Arial"/>
              <a:cs typeface="Arial"/>
              <a:sym typeface="Arial"/>
            </a:endParaRPr>
          </a:p>
        </p:txBody>
      </p:sp>
      <p:sp>
        <p:nvSpPr>
          <p:cNvPr id="1371" name="Google Shape;1371;p130"/>
          <p:cNvSpPr txBox="1"/>
          <p:nvPr/>
        </p:nvSpPr>
        <p:spPr>
          <a:xfrm>
            <a:off x="381000" y="819150"/>
            <a:ext cx="7824789" cy="377547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70C0"/>
              </a:buClr>
              <a:buSzPts val="1600"/>
              <a:buFont typeface="Arial"/>
              <a:buChar char="•"/>
            </a:pPr>
            <a:r>
              <a:rPr lang="en-US" sz="1600">
                <a:solidFill>
                  <a:schemeClr val="dk1"/>
                </a:solidFill>
                <a:latin typeface="Arial"/>
                <a:ea typeface="Arial"/>
                <a:cs typeface="Arial"/>
                <a:sym typeface="Arial"/>
              </a:rPr>
              <a:t>By phone:</a:t>
            </a:r>
            <a:endParaRPr/>
          </a:p>
          <a:p>
            <a:pPr indent="-285750" lvl="1" marL="742950" marR="0" rtl="0" algn="l">
              <a:spcBef>
                <a:spcPts val="320"/>
              </a:spcBef>
              <a:spcAft>
                <a:spcPts val="0"/>
              </a:spcAft>
              <a:buClr>
                <a:srgbClr val="0070C0"/>
              </a:buClr>
              <a:buSzPts val="1600"/>
              <a:buFont typeface="Arial"/>
              <a:buChar char="•"/>
            </a:pPr>
            <a:r>
              <a:rPr b="0" i="0" lang="en-US" sz="1600" u="none" cap="none" strike="noStrike">
                <a:solidFill>
                  <a:schemeClr val="dk1"/>
                </a:solidFill>
                <a:latin typeface="Arial"/>
                <a:ea typeface="Arial"/>
                <a:cs typeface="Arial"/>
                <a:sym typeface="Arial"/>
              </a:rPr>
              <a:t>      North and South Americas: + 1 866 99 VIDYO</a:t>
            </a:r>
            <a:endParaRPr/>
          </a:p>
          <a:p>
            <a:pPr indent="-285750" lvl="1" marL="742950" marR="0" rtl="0" algn="l">
              <a:spcBef>
                <a:spcPts val="320"/>
              </a:spcBef>
              <a:spcAft>
                <a:spcPts val="0"/>
              </a:spcAft>
              <a:buClr>
                <a:srgbClr val="0070C0"/>
              </a:buClr>
              <a:buSzPts val="1600"/>
              <a:buFont typeface="Arial"/>
              <a:buChar char="•"/>
            </a:pPr>
            <a:r>
              <a:rPr b="0" i="0" lang="en-US" sz="1600" u="none" cap="none" strike="noStrike">
                <a:solidFill>
                  <a:schemeClr val="dk1"/>
                </a:solidFill>
                <a:latin typeface="Arial"/>
                <a:ea typeface="Arial"/>
                <a:cs typeface="Arial"/>
                <a:sym typeface="Arial"/>
              </a:rPr>
              <a:t>      France, Rest of EMEA, India : + 33 975 18 19 00</a:t>
            </a:r>
            <a:endParaRPr/>
          </a:p>
          <a:p>
            <a:pPr indent="-285750" lvl="1" marL="742950" marR="0" rtl="0" algn="l">
              <a:spcBef>
                <a:spcPts val="320"/>
              </a:spcBef>
              <a:spcAft>
                <a:spcPts val="0"/>
              </a:spcAft>
              <a:buClr>
                <a:srgbClr val="0070C0"/>
              </a:buClr>
              <a:buSzPts val="1600"/>
              <a:buFont typeface="Arial"/>
              <a:buChar char="•"/>
            </a:pPr>
            <a:r>
              <a:rPr b="0" i="0" lang="en-US" sz="1600" u="none" cap="none" strike="noStrike">
                <a:solidFill>
                  <a:schemeClr val="dk1"/>
                </a:solidFill>
                <a:latin typeface="Arial"/>
                <a:ea typeface="Arial"/>
                <a:cs typeface="Arial"/>
                <a:sym typeface="Arial"/>
              </a:rPr>
              <a:t>      Italy: +39 0699266512</a:t>
            </a:r>
            <a:endParaRPr/>
          </a:p>
          <a:p>
            <a:pPr indent="-285750" lvl="1" marL="742950" marR="0" rtl="0" algn="l">
              <a:spcBef>
                <a:spcPts val="320"/>
              </a:spcBef>
              <a:spcAft>
                <a:spcPts val="0"/>
              </a:spcAft>
              <a:buClr>
                <a:srgbClr val="0070C0"/>
              </a:buClr>
              <a:buSzPts val="1600"/>
              <a:buFont typeface="Arial"/>
              <a:buChar char="•"/>
            </a:pPr>
            <a:r>
              <a:rPr b="0" i="0" lang="en-US" sz="1600" u="none" cap="none" strike="noStrike">
                <a:solidFill>
                  <a:schemeClr val="dk1"/>
                </a:solidFill>
                <a:latin typeface="Arial"/>
                <a:ea typeface="Arial"/>
                <a:cs typeface="Arial"/>
                <a:sym typeface="Arial"/>
              </a:rPr>
              <a:t>      United Kingdom: +44 2035141783</a:t>
            </a:r>
            <a:endParaRPr/>
          </a:p>
          <a:p>
            <a:pPr indent="-184150" lvl="1" marL="742950" marR="0" rtl="0" algn="l">
              <a:spcBef>
                <a:spcPts val="320"/>
              </a:spcBef>
              <a:spcAft>
                <a:spcPts val="0"/>
              </a:spcAft>
              <a:buClr>
                <a:srgbClr val="0070C0"/>
              </a:buClr>
              <a:buSzPts val="1600"/>
              <a:buFont typeface="Arial"/>
              <a:buNone/>
            </a:pPr>
            <a:r>
              <a:t/>
            </a:r>
            <a:endParaRPr b="0" i="0" sz="1600" u="none" cap="none" strike="noStrike">
              <a:solidFill>
                <a:schemeClr val="dk1"/>
              </a:solidFill>
              <a:latin typeface="Arial"/>
              <a:ea typeface="Arial"/>
              <a:cs typeface="Arial"/>
              <a:sym typeface="Arial"/>
            </a:endParaRPr>
          </a:p>
          <a:p>
            <a:pPr indent="-342900" lvl="0" marL="342900" marR="0" rtl="0" algn="l">
              <a:spcBef>
                <a:spcPts val="320"/>
              </a:spcBef>
              <a:spcAft>
                <a:spcPts val="0"/>
              </a:spcAft>
              <a:buClr>
                <a:srgbClr val="0070C0"/>
              </a:buClr>
              <a:buSzPts val="1600"/>
              <a:buFont typeface="Arial"/>
              <a:buChar char="•"/>
            </a:pPr>
            <a:r>
              <a:rPr lang="en-US" sz="1600">
                <a:solidFill>
                  <a:schemeClr val="dk1"/>
                </a:solidFill>
                <a:latin typeface="Arial"/>
                <a:ea typeface="Arial"/>
                <a:cs typeface="Arial"/>
                <a:sym typeface="Arial"/>
              </a:rPr>
              <a:t>Online at </a:t>
            </a:r>
            <a:r>
              <a:rPr lang="en-US" sz="1600" u="sng">
                <a:solidFill>
                  <a:schemeClr val="hlink"/>
                </a:solidFill>
                <a:latin typeface="Arial"/>
                <a:ea typeface="Arial"/>
                <a:cs typeface="Arial"/>
                <a:sym typeface="Arial"/>
                <a:hlinkClick r:id="rId3"/>
              </a:rPr>
              <a:t>https://selfservice.vidyo.com/</a:t>
            </a:r>
            <a:endParaRPr sz="1600">
              <a:solidFill>
                <a:schemeClr val="dk1"/>
              </a:solidFill>
              <a:latin typeface="Arial"/>
              <a:ea typeface="Arial"/>
              <a:cs typeface="Arial"/>
              <a:sym typeface="Arial"/>
            </a:endParaRPr>
          </a:p>
          <a:p>
            <a:pPr indent="-241300" lvl="0" marL="342900" marR="0" rtl="0" algn="l">
              <a:spcBef>
                <a:spcPts val="320"/>
              </a:spcBef>
              <a:spcAft>
                <a:spcPts val="0"/>
              </a:spcAft>
              <a:buClr>
                <a:srgbClr val="0070C0"/>
              </a:buClr>
              <a:buSzPts val="1600"/>
              <a:buFont typeface="Arial"/>
              <a:buNone/>
            </a:pPr>
            <a:r>
              <a:t/>
            </a:r>
            <a:endParaRPr sz="1600">
              <a:solidFill>
                <a:schemeClr val="dk1"/>
              </a:solidFill>
              <a:latin typeface="Arial"/>
              <a:ea typeface="Arial"/>
              <a:cs typeface="Arial"/>
              <a:sym typeface="Arial"/>
            </a:endParaRPr>
          </a:p>
          <a:p>
            <a:pPr indent="-342900" lvl="0" marL="342900" marR="0" rtl="0" algn="l">
              <a:spcBef>
                <a:spcPts val="320"/>
              </a:spcBef>
              <a:spcAft>
                <a:spcPts val="0"/>
              </a:spcAft>
              <a:buClr>
                <a:srgbClr val="0070C0"/>
              </a:buClr>
              <a:buSzPts val="1600"/>
              <a:buFont typeface="Arial"/>
              <a:buChar char="•"/>
            </a:pPr>
            <a:r>
              <a:rPr lang="en-US" sz="1600">
                <a:solidFill>
                  <a:schemeClr val="dk1"/>
                </a:solidFill>
                <a:latin typeface="Arial"/>
                <a:ea typeface="Arial"/>
                <a:cs typeface="Arial"/>
                <a:sym typeface="Arial"/>
              </a:rPr>
              <a:t>By email:</a:t>
            </a:r>
            <a:endParaRPr sz="1600" u="sng">
              <a:solidFill>
                <a:schemeClr val="hlink"/>
              </a:solidFill>
              <a:latin typeface="Arial"/>
              <a:ea typeface="Arial"/>
              <a:cs typeface="Arial"/>
              <a:sym typeface="Arial"/>
              <a:hlinkClick r:id="rId4"/>
            </a:endParaRPr>
          </a:p>
          <a:p>
            <a:pPr indent="-285750" lvl="1" marL="742950" marR="0" rtl="0" algn="l">
              <a:spcBef>
                <a:spcPts val="320"/>
              </a:spcBef>
              <a:spcAft>
                <a:spcPts val="0"/>
              </a:spcAft>
              <a:buClr>
                <a:schemeClr val="dk1"/>
              </a:buClr>
              <a:buSzPts val="1600"/>
              <a:buFont typeface="Arial"/>
              <a:buChar char="–"/>
            </a:pPr>
            <a:r>
              <a:rPr b="0" i="0" lang="en-US" sz="1600" u="sng" cap="none" strike="noStrike">
                <a:solidFill>
                  <a:schemeClr val="hlink"/>
                </a:solidFill>
                <a:latin typeface="Arial"/>
                <a:ea typeface="Arial"/>
                <a:cs typeface="Arial"/>
                <a:sym typeface="Arial"/>
                <a:hlinkClick r:id="rId5"/>
              </a:rPr>
              <a:t>emeasupport@vidyo.com</a:t>
            </a:r>
            <a:endParaRPr/>
          </a:p>
          <a:p>
            <a:pPr indent="-285750" lvl="1" marL="742950" marR="0" rtl="0" algn="l">
              <a:spcBef>
                <a:spcPts val="320"/>
              </a:spcBef>
              <a:spcAft>
                <a:spcPts val="0"/>
              </a:spcAft>
              <a:buClr>
                <a:schemeClr val="dk1"/>
              </a:buClr>
              <a:buSzPts val="1600"/>
              <a:buFont typeface="Arial"/>
              <a:buChar char="–"/>
            </a:pPr>
            <a:r>
              <a:rPr b="0" i="0" lang="en-US" sz="1600" u="sng" cap="none" strike="noStrike">
                <a:solidFill>
                  <a:schemeClr val="hlink"/>
                </a:solidFill>
                <a:latin typeface="Arial"/>
                <a:ea typeface="Arial"/>
                <a:cs typeface="Arial"/>
                <a:sym typeface="Arial"/>
                <a:hlinkClick r:id="rId6"/>
              </a:rPr>
              <a:t>support@vidyo.com</a:t>
            </a:r>
            <a:endParaRPr b="0" i="0" sz="1600" u="none" cap="none" strike="noStrike">
              <a:solidFill>
                <a:schemeClr val="dk1"/>
              </a:solidFill>
              <a:latin typeface="Arial"/>
              <a:ea typeface="Arial"/>
              <a:cs typeface="Arial"/>
              <a:sym typeface="Arial"/>
            </a:endParaRPr>
          </a:p>
          <a:p>
            <a:pPr indent="-285750" lvl="1" marL="742950" marR="0" rtl="0" algn="l">
              <a:spcBef>
                <a:spcPts val="320"/>
              </a:spcBef>
              <a:spcAft>
                <a:spcPts val="0"/>
              </a:spcAft>
              <a:buClr>
                <a:schemeClr val="dk1"/>
              </a:buClr>
              <a:buSzPts val="1600"/>
              <a:buFont typeface="Arial"/>
              <a:buChar char="–"/>
            </a:pPr>
            <a:r>
              <a:rPr b="0" i="0" lang="en-US" sz="1600" u="sng" cap="none" strike="noStrike">
                <a:solidFill>
                  <a:schemeClr val="hlink"/>
                </a:solidFill>
                <a:latin typeface="Arial"/>
                <a:ea typeface="Arial"/>
                <a:cs typeface="Arial"/>
                <a:sym typeface="Arial"/>
                <a:hlinkClick r:id="rId7"/>
              </a:rPr>
              <a:t>apjsupport@vidyo.com</a:t>
            </a:r>
            <a:endParaRPr b="0" i="0" sz="1600" u="none" cap="none" strike="noStrike">
              <a:solidFill>
                <a:schemeClr val="dk1"/>
              </a:solidFill>
              <a:latin typeface="Arial"/>
              <a:ea typeface="Arial"/>
              <a:cs typeface="Arial"/>
              <a:sym typeface="Arial"/>
            </a:endParaRPr>
          </a:p>
          <a:p>
            <a:pPr indent="-184150" lvl="1" marL="742950" marR="0" rtl="0" algn="l">
              <a:spcBef>
                <a:spcPts val="32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chemeClr val="dk1"/>
              </a:buClr>
              <a:buFont typeface="Arial"/>
              <a:buNone/>
            </a:pPr>
            <a:r>
              <a:t/>
            </a:r>
            <a:endParaRPr sz="1600">
              <a:solidFill>
                <a:schemeClr val="dk1"/>
              </a:solidFill>
              <a:latin typeface="Arial"/>
              <a:ea typeface="Arial"/>
              <a:cs typeface="Arial"/>
              <a:sym typeface="Arial"/>
            </a:endParaRPr>
          </a:p>
          <a:p>
            <a:pPr indent="-241300" lvl="0" marL="342900" marR="0" rtl="0" algn="l">
              <a:spcBef>
                <a:spcPts val="32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pic>
        <p:nvPicPr>
          <p:cNvPr id="1372" name="Google Shape;1372;p130"/>
          <p:cNvPicPr preferRelativeResize="0"/>
          <p:nvPr/>
        </p:nvPicPr>
        <p:blipFill rotWithShape="1">
          <a:blip r:embed="rId8">
            <a:alphaModFix/>
          </a:blip>
          <a:srcRect b="0" l="0" r="0" t="0"/>
          <a:stretch/>
        </p:blipFill>
        <p:spPr>
          <a:xfrm>
            <a:off x="1097280" y="1502925"/>
            <a:ext cx="358775" cy="165497"/>
          </a:xfrm>
          <a:prstGeom prst="rect">
            <a:avLst/>
          </a:prstGeom>
          <a:noFill/>
          <a:ln>
            <a:noFill/>
          </a:ln>
        </p:spPr>
      </p:pic>
      <p:pic>
        <p:nvPicPr>
          <p:cNvPr id="1373" name="Google Shape;1373;p130"/>
          <p:cNvPicPr preferRelativeResize="0"/>
          <p:nvPr/>
        </p:nvPicPr>
        <p:blipFill rotWithShape="1">
          <a:blip r:embed="rId9">
            <a:alphaModFix/>
          </a:blip>
          <a:srcRect b="0" l="0" r="0" t="0"/>
          <a:stretch/>
        </p:blipFill>
        <p:spPr>
          <a:xfrm>
            <a:off x="1097280" y="1783675"/>
            <a:ext cx="358775" cy="164306"/>
          </a:xfrm>
          <a:prstGeom prst="rect">
            <a:avLst/>
          </a:prstGeom>
          <a:noFill/>
          <a:ln>
            <a:noFill/>
          </a:ln>
        </p:spPr>
      </p:pic>
      <p:pic>
        <p:nvPicPr>
          <p:cNvPr id="1374" name="Google Shape;1374;p130"/>
          <p:cNvPicPr preferRelativeResize="0"/>
          <p:nvPr/>
        </p:nvPicPr>
        <p:blipFill rotWithShape="1">
          <a:blip r:embed="rId10">
            <a:alphaModFix/>
          </a:blip>
          <a:srcRect b="0" l="0" r="0" t="0"/>
          <a:stretch/>
        </p:blipFill>
        <p:spPr>
          <a:xfrm>
            <a:off x="1102678" y="2073235"/>
            <a:ext cx="360362" cy="164306"/>
          </a:xfrm>
          <a:prstGeom prst="rect">
            <a:avLst/>
          </a:prstGeom>
          <a:noFill/>
          <a:ln>
            <a:noFill/>
          </a:ln>
        </p:spPr>
      </p:pic>
      <p:pic>
        <p:nvPicPr>
          <p:cNvPr id="1375" name="Google Shape;1375;p130"/>
          <p:cNvPicPr preferRelativeResize="0"/>
          <p:nvPr/>
        </p:nvPicPr>
        <p:blipFill rotWithShape="1">
          <a:blip r:embed="rId11">
            <a:alphaModFix/>
          </a:blip>
          <a:srcRect b="0" l="0" r="0" t="0"/>
          <a:stretch/>
        </p:blipFill>
        <p:spPr>
          <a:xfrm>
            <a:off x="1096645" y="1208601"/>
            <a:ext cx="358775" cy="165497"/>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3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Contacting Support Best Practices</a:t>
            </a:r>
            <a:endParaRPr/>
          </a:p>
        </p:txBody>
      </p:sp>
      <p:sp>
        <p:nvSpPr>
          <p:cNvPr id="1381" name="Google Shape;1381;p13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Creating and managing your cases via Vidyo’s Self-Service Portal (</a:t>
            </a:r>
            <a:r>
              <a:rPr b="0" i="0" lang="en-US" sz="1600" u="sng" cap="none" strike="noStrike">
                <a:solidFill>
                  <a:schemeClr val="hlink"/>
                </a:solidFill>
                <a:latin typeface="Arial"/>
                <a:ea typeface="Arial"/>
                <a:cs typeface="Arial"/>
                <a:sym typeface="Arial"/>
                <a:hlinkClick r:id="rId3"/>
              </a:rPr>
              <a:t>https://selfservice.vidyo.com/</a:t>
            </a:r>
            <a:r>
              <a:rPr b="0" i="0" lang="en-US" sz="1600" u="none" cap="none" strike="noStrike">
                <a:solidFill>
                  <a:schemeClr val="dk1"/>
                </a:solidFill>
                <a:latin typeface="Arial"/>
                <a:ea typeface="Arial"/>
                <a:cs typeface="Arial"/>
                <a:sym typeface="Arial"/>
              </a:rPr>
              <a:t>) provides the following  benefits: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Visibility of all of your organization’s cases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Centralizes communication between your team and the Vidyo Support Team</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you do not have access to Vidyo’s Self-Service Portal (for direct partners and end uses with Plus level support), please email </a:t>
            </a:r>
            <a:r>
              <a:rPr b="0" i="0" lang="en-US" sz="1600" u="sng" cap="none" strike="noStrike">
                <a:solidFill>
                  <a:schemeClr val="hlink"/>
                </a:solidFill>
                <a:latin typeface="Arial"/>
                <a:ea typeface="Arial"/>
                <a:cs typeface="Arial"/>
                <a:sym typeface="Arial"/>
                <a:hlinkClick r:id="rId4"/>
              </a:rPr>
              <a:t>emeasupport@vidyo.com</a:t>
            </a:r>
            <a:r>
              <a:rPr b="0" i="0" lang="en-US" sz="1600" u="none" cap="none" strike="noStrike">
                <a:solidFill>
                  <a:schemeClr val="dk1"/>
                </a:solidFill>
                <a:latin typeface="Arial"/>
                <a:ea typeface="Arial"/>
                <a:cs typeface="Arial"/>
                <a:sym typeface="Arial"/>
              </a:rPr>
              <a:t>  (EMEA only) or </a:t>
            </a:r>
            <a:r>
              <a:rPr b="0" i="0" lang="en-US" sz="1600" u="sng" cap="none" strike="noStrike">
                <a:solidFill>
                  <a:schemeClr val="hlink"/>
                </a:solidFill>
                <a:latin typeface="Arial"/>
                <a:ea typeface="Arial"/>
                <a:cs typeface="Arial"/>
                <a:sym typeface="Arial"/>
                <a:hlinkClick r:id="rId5"/>
              </a:rPr>
              <a:t>iteam@vidyo.com</a:t>
            </a:r>
            <a:r>
              <a:rPr b="0" i="0" lang="en-US" sz="1600" u="none" cap="none" strike="noStrike">
                <a:solidFill>
                  <a:schemeClr val="dk1"/>
                </a:solidFill>
                <a:latin typeface="Arial"/>
                <a:ea typeface="Arial"/>
                <a:cs typeface="Arial"/>
                <a:sym typeface="Arial"/>
              </a:rPr>
              <a:t> (for all others)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3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Contacting Support Best Practices</a:t>
            </a:r>
            <a:endParaRPr b="0" i="0" sz="2500" u="none" cap="none" strike="noStrike">
              <a:solidFill>
                <a:srgbClr val="656565"/>
              </a:solidFill>
              <a:latin typeface="Arial"/>
              <a:ea typeface="Arial"/>
              <a:cs typeface="Arial"/>
              <a:sym typeface="Arial"/>
            </a:endParaRPr>
          </a:p>
        </p:txBody>
      </p:sp>
      <p:sp>
        <p:nvSpPr>
          <p:cNvPr id="1387" name="Google Shape;1387;p13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1" i="0" lang="en-US" sz="1600" u="none" cap="none" strike="noStrike">
                <a:solidFill>
                  <a:srgbClr val="C00000"/>
                </a:solidFill>
                <a:latin typeface="Arial"/>
                <a:ea typeface="Arial"/>
                <a:cs typeface="Arial"/>
                <a:sym typeface="Arial"/>
              </a:rPr>
              <a:t>Call us for URGENT requests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Severity 1 &amp; Severity 2 requests shall be handled via phone support</a:t>
            </a:r>
            <a:endParaRPr b="1"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Avoid sending emails directly to one of our support engineers as they could be in the field or assisting other customers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RMA/ARMA requests - the best way to expedite the request is to make sure we have the following information: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Serial number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Software version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Return address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3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Escalation Procedures</a:t>
            </a:r>
            <a:endParaRPr/>
          </a:p>
        </p:txBody>
      </p:sp>
      <p:sp>
        <p:nvSpPr>
          <p:cNvPr id="1393" name="Google Shape;1393;p133"/>
          <p:cNvSpPr txBox="1"/>
          <p:nvPr>
            <p:ph idx="1" type="body"/>
          </p:nvPr>
        </p:nvSpPr>
        <p:spPr>
          <a:xfrm>
            <a:off x="304800" y="771525"/>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When escalating an issue, please include the following information: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Details regarding the symptoms that the user is experiencing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Time and date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Diagnostics Report (includes hardware used)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 Infrastructure and VidyoDesktop version and OS version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Screenshots and error message pop-up (please provide the exact error syntax)</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13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Response Times</a:t>
            </a:r>
            <a:endParaRPr/>
          </a:p>
        </p:txBody>
      </p:sp>
      <p:sp>
        <p:nvSpPr>
          <p:cNvPr id="1399" name="Google Shape;1399;p13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Phone requests</a:t>
            </a:r>
            <a:endParaRPr/>
          </a:p>
          <a:p>
            <a:pPr indent="-230187" lvl="1" marL="484188" marR="0" rtl="0" algn="l">
              <a:spcBef>
                <a:spcPts val="320"/>
              </a:spcBef>
              <a:spcAft>
                <a:spcPts val="0"/>
              </a:spcAft>
              <a:buClr>
                <a:schemeClr val="lt2"/>
              </a:buClr>
              <a:buSzPts val="1600"/>
              <a:buFont typeface="Arial"/>
              <a:buChar char="–"/>
            </a:pPr>
            <a:r>
              <a:rPr b="1" i="0" lang="en-US" sz="1600" u="none" cap="none" strike="noStrike">
                <a:solidFill>
                  <a:srgbClr val="FF0000"/>
                </a:solidFill>
                <a:latin typeface="Arial"/>
                <a:ea typeface="Arial"/>
                <a:cs typeface="Arial"/>
                <a:sym typeface="Arial"/>
              </a:rPr>
              <a:t>URGENT </a:t>
            </a:r>
            <a:r>
              <a:rPr b="0" i="0" lang="en-US" sz="1600" u="none" cap="none" strike="noStrike">
                <a:solidFill>
                  <a:srgbClr val="FF0000"/>
                </a:solidFill>
                <a:latin typeface="Arial"/>
                <a:ea typeface="Arial"/>
                <a:cs typeface="Arial"/>
                <a:sym typeface="Arial"/>
              </a:rPr>
              <a:t>issues (S1 and S2) such as outages, high impact issues or any issue that requires our immediate attention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Immediately acknowledged by a support representative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CS Engineer is available within 4 hours from the original call</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Self-Service Portal and Email requests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Response time for email requests is up to one business day</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35"/>
          <p:cNvSpPr txBox="1"/>
          <p:nvPr>
            <p:ph type="title"/>
          </p:nvPr>
        </p:nvSpPr>
        <p:spPr>
          <a:xfrm>
            <a:off x="304800" y="101203"/>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Support - </a:t>
            </a:r>
            <a:r>
              <a:rPr b="1" i="0" lang="en-US" sz="2500" u="none" cap="none" strike="noStrike">
                <a:solidFill>
                  <a:schemeClr val="dk1"/>
                </a:solidFill>
                <a:latin typeface="Arial"/>
                <a:ea typeface="Arial"/>
                <a:cs typeface="Arial"/>
                <a:sym typeface="Arial"/>
              </a:rPr>
              <a:t>Additional Resources</a:t>
            </a:r>
            <a:endParaRPr/>
          </a:p>
        </p:txBody>
      </p:sp>
      <p:sp>
        <p:nvSpPr>
          <p:cNvPr id="1405" name="Google Shape;1405;p13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Additional technical notes, firmware updates and security patches are also available on </a:t>
            </a:r>
            <a:r>
              <a:rPr b="0" i="0" lang="en-US" sz="1600" u="sng" cap="none" strike="noStrike">
                <a:solidFill>
                  <a:schemeClr val="hlink"/>
                </a:solidFill>
                <a:latin typeface="Arial"/>
                <a:ea typeface="Arial"/>
                <a:cs typeface="Arial"/>
                <a:sym typeface="Arial"/>
                <a:hlinkClick r:id="rId3"/>
              </a:rPr>
              <a:t>http://support.vidyo.com</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Admin and user guides are available within the admin and user interfaces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Super Admin and Admin Interfaces (click the ?)</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VidyoPortal user interface (click help)</a:t>
            </a:r>
            <a:endParaRPr b="0" i="0" sz="1600" u="none" cap="none" strike="noStrike">
              <a:solidFill>
                <a:schemeClr val="dk1"/>
              </a:solidFill>
              <a:latin typeface="Arial"/>
              <a:ea typeface="Arial"/>
              <a:cs typeface="Arial"/>
              <a:sym typeface="Arial"/>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Vidyo Certified Deployment and Support (VC-DSE) Training Videos (available on Self-Service Portal)</a:t>
            </a:r>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3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Three Finish Line</a:t>
            </a:r>
            <a:endParaRPr b="0" i="0" sz="2500" u="none" cap="none" strike="noStrike">
              <a:solidFill>
                <a:schemeClr val="dk1"/>
              </a:solidFill>
              <a:latin typeface="Arial"/>
              <a:ea typeface="Arial"/>
              <a:cs typeface="Arial"/>
              <a:sym typeface="Arial"/>
            </a:endParaRPr>
          </a:p>
        </p:txBody>
      </p:sp>
      <p:sp>
        <p:nvSpPr>
          <p:cNvPr id="1411" name="Google Shape;1411;p13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Congratulations! You should now be able to: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Add and configure multiple tenants</a:t>
            </a:r>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Set up a VidyoCloud</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Deploy the Vidyo solution</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Upgrade and maintain Vidyo components</a:t>
            </a:r>
            <a:endParaRPr/>
          </a:p>
          <a:p>
            <a:pPr indent="-228600" lvl="0" marL="228600" marR="0" rtl="0" algn="l">
              <a:spcBef>
                <a:spcPts val="320"/>
              </a:spcBef>
              <a:spcAft>
                <a:spcPts val="0"/>
              </a:spcAft>
              <a:buClr>
                <a:srgbClr val="3495DA"/>
              </a:buClr>
              <a:buSzPts val="1600"/>
              <a:buFont typeface="Noto Sans Symbols"/>
              <a:buChar char="✓"/>
            </a:pPr>
            <a:r>
              <a:rPr b="0" i="0" lang="en-US" sz="1600" u="none" cap="none" strike="noStrike">
                <a:solidFill>
                  <a:schemeClr val="dk1"/>
                </a:solidFill>
                <a:latin typeface="Arial"/>
                <a:ea typeface="Arial"/>
                <a:cs typeface="Arial"/>
                <a:sym typeface="Arial"/>
              </a:rPr>
              <a:t>Troubleshoot common video and audio issues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MOP0X508\MM900309809[1].gif" id="1412" name="Google Shape;1412;p136"/>
          <p:cNvPicPr preferRelativeResize="0"/>
          <p:nvPr/>
        </p:nvPicPr>
        <p:blipFill rotWithShape="1">
          <a:blip r:embed="rId3">
            <a:alphaModFix/>
          </a:blip>
          <a:srcRect b="0" l="0" r="0" t="0"/>
          <a:stretch/>
        </p:blipFill>
        <p:spPr>
          <a:xfrm>
            <a:off x="6934200" y="3551465"/>
            <a:ext cx="1828800" cy="1322614"/>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3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VC-DSE Exam</a:t>
            </a:r>
            <a:endParaRPr b="0" i="0" sz="2500" u="none" cap="none" strike="noStrike">
              <a:solidFill>
                <a:schemeClr val="dk1"/>
              </a:solidFill>
              <a:latin typeface="Arial"/>
              <a:ea typeface="Arial"/>
              <a:cs typeface="Arial"/>
              <a:sym typeface="Arial"/>
            </a:endParaRPr>
          </a:p>
        </p:txBody>
      </p:sp>
      <p:sp>
        <p:nvSpPr>
          <p:cNvPr id="1419" name="Google Shape;1419;p137"/>
          <p:cNvSpPr txBox="1"/>
          <p:nvPr>
            <p:ph idx="1" type="body"/>
          </p:nvPr>
        </p:nvSpPr>
        <p:spPr>
          <a:xfrm>
            <a:off x="304800" y="857250"/>
            <a:ext cx="69342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Access VC-DSE Course at </a:t>
            </a:r>
            <a:r>
              <a:rPr b="0" i="0" lang="en-US" sz="1600" u="sng" cap="none" strike="noStrike">
                <a:solidFill>
                  <a:schemeClr val="hlink"/>
                </a:solidFill>
                <a:latin typeface="Arial"/>
                <a:ea typeface="Arial"/>
                <a:cs typeface="Arial"/>
                <a:sym typeface="Arial"/>
                <a:hlinkClick r:id="rId3"/>
              </a:rPr>
              <a:t>http://training.vidyo.com</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Please be mindful of others who may be testing when you complete the exam</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Please complete the training survey after you complete the exam.</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2ZVAWIIF\MC900213395[1].wmf" id="1420" name="Google Shape;1420;p137"/>
          <p:cNvPicPr preferRelativeResize="0"/>
          <p:nvPr/>
        </p:nvPicPr>
        <p:blipFill rotWithShape="1">
          <a:blip r:embed="rId4">
            <a:alphaModFix/>
          </a:blip>
          <a:srcRect b="0" l="0" r="0" t="0"/>
          <a:stretch/>
        </p:blipFill>
        <p:spPr>
          <a:xfrm>
            <a:off x="3505200" y="2876550"/>
            <a:ext cx="1754734" cy="17090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Firewall / NAT – </a:t>
            </a:r>
            <a:r>
              <a:rPr b="1" i="0" lang="en-US" sz="2500" u="none" cap="none" strike="noStrike">
                <a:solidFill>
                  <a:schemeClr val="dk1"/>
                </a:solidFill>
                <a:latin typeface="Arial"/>
                <a:ea typeface="Arial"/>
                <a:cs typeface="Arial"/>
                <a:sym typeface="Arial"/>
              </a:rPr>
              <a:t>VidyoPortal/Router Firewall Ports</a:t>
            </a:r>
            <a:endParaRPr/>
          </a:p>
        </p:txBody>
      </p:sp>
      <p:sp>
        <p:nvSpPr>
          <p:cNvPr id="166" name="Google Shape;166;p21"/>
          <p:cNvSpPr txBox="1"/>
          <p:nvPr>
            <p:ph idx="1" type="body"/>
          </p:nvPr>
        </p:nvSpPr>
        <p:spPr>
          <a:xfrm>
            <a:off x="381000" y="819150"/>
            <a:ext cx="9677400" cy="3581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VidyoPortal/Router specific ports </a:t>
            </a:r>
            <a:r>
              <a:rPr b="1" i="0" lang="en-US" sz="1600" u="none" cap="none" strike="noStrike">
                <a:solidFill>
                  <a:schemeClr val="dk1"/>
                </a:solidFill>
                <a:latin typeface="Arial"/>
                <a:ea typeface="Arial"/>
                <a:cs typeface="Arial"/>
                <a:sym typeface="Arial"/>
              </a:rPr>
              <a:t>REQUIRED</a:t>
            </a:r>
            <a:r>
              <a:rPr b="0" i="0" lang="en-US" sz="1600" u="none" cap="none" strike="noStrike">
                <a:solidFill>
                  <a:schemeClr val="dk1"/>
                </a:solidFill>
                <a:latin typeface="Arial"/>
                <a:ea typeface="Arial"/>
                <a:cs typeface="Arial"/>
                <a:sym typeface="Arial"/>
              </a:rPr>
              <a:t> to be open:</a:t>
            </a:r>
            <a:endParaRPr/>
          </a:p>
          <a:p>
            <a:pPr indent="-228600" lvl="0" marL="228600" marR="0" rtl="0" algn="l">
              <a:spcBef>
                <a:spcPts val="240"/>
              </a:spcBef>
              <a:spcAft>
                <a:spcPts val="0"/>
              </a:spcAft>
              <a:buClr>
                <a:srgbClr val="3495DA"/>
              </a:buClr>
              <a:buFont typeface="Arial"/>
              <a:buNone/>
            </a:pPr>
            <a:r>
              <a:t/>
            </a:r>
            <a:endParaRPr b="0" i="0" sz="1200" u="none" cap="none" strike="noStrike">
              <a:solidFill>
                <a:schemeClr val="dk1"/>
              </a:solidFill>
              <a:latin typeface="Arial"/>
              <a:ea typeface="Arial"/>
              <a:cs typeface="Arial"/>
              <a:sym typeface="Arial"/>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UDP/TCP 53 		DNS</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2222		Server management (internal use only)</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80		Web access to VidyoPortal and Admin Web Interfaces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443   		Secure web access to VidyoPortal and Admin Web Interfaces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17992		Client connection to VM (EMCP)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17990		Client connection to VidyoRouter (SCIP)</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Bidrectional UDP 50,000-65,535 	Media feeds from participants  (6 ports per endpoint)</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to Portal TCP 17991		RMCP from Routers for VidyoCloud.</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3306		Database port  (For CDR access to VidyoPortal)</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Outbound TCP 25			SMTP outbound for emails (VidyoPortal and Replay)</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Outbound UDP 123		NTP (all servers)</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Outbound TCP 389/636		LDAP/SLDAP (VidyoPortal)</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UDP Port 161 – 162		SNMP: Inbound to Server (all servers where SNMP installed)</a:t>
            </a:r>
            <a:endParaRPr/>
          </a:p>
          <a:p>
            <a:pPr indent="0" lvl="0" marL="0" marR="0" rtl="0" algn="l">
              <a:spcBef>
                <a:spcPts val="240"/>
              </a:spcBef>
              <a:spcAft>
                <a:spcPts val="0"/>
              </a:spcAft>
              <a:buClr>
                <a:srgbClr val="3495DA"/>
              </a:buClr>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240"/>
              </a:spcBef>
              <a:spcAft>
                <a:spcPts val="0"/>
              </a:spcAft>
              <a:buClr>
                <a:srgbClr val="3495DA"/>
              </a:buClr>
              <a:buFont typeface="Arial"/>
              <a:buNone/>
            </a:pPr>
            <a:r>
              <a:rPr b="0" i="0" lang="en-US" sz="1200" u="none" cap="none" strike="noStrike">
                <a:solidFill>
                  <a:schemeClr val="dk1"/>
                </a:solidFill>
                <a:latin typeface="Arial"/>
                <a:ea typeface="Arial"/>
                <a:cs typeface="Arial"/>
                <a:sym typeface="Arial"/>
              </a:rPr>
              <a:t>Please reference the Vidyo Firewall and NAT documentation (click </a:t>
            </a:r>
            <a:r>
              <a:rPr b="0" i="0" lang="en-US" sz="1200" u="sng" cap="none" strike="noStrike">
                <a:solidFill>
                  <a:schemeClr val="hlink"/>
                </a:solidFill>
                <a:latin typeface="Arial"/>
                <a:ea typeface="Arial"/>
                <a:cs typeface="Arial"/>
                <a:sym typeface="Arial"/>
                <a:hlinkClick r:id="rId3"/>
              </a:rPr>
              <a:t>here</a:t>
            </a:r>
            <a:r>
              <a:rPr b="0" i="0" lang="en-US" sz="1200" u="none" cap="none" strike="noStrike">
                <a:solidFill>
                  <a:schemeClr val="dk1"/>
                </a:solidFill>
                <a:latin typeface="Arial"/>
                <a:ea typeface="Arial"/>
                <a:cs typeface="Arial"/>
                <a:sym typeface="Arial"/>
              </a:rPr>
              <a:t>)</a:t>
            </a:r>
            <a:endParaRPr/>
          </a:p>
          <a:p>
            <a:pPr indent="0" lvl="0" marL="0" marR="0" rtl="0" algn="l">
              <a:spcBef>
                <a:spcPts val="240"/>
              </a:spcBef>
              <a:spcAft>
                <a:spcPts val="0"/>
              </a:spcAft>
              <a:buClr>
                <a:srgbClr val="3495DA"/>
              </a:buClr>
              <a:buFont typeface="Arial"/>
              <a:buNone/>
            </a:pPr>
            <a:r>
              <a:t/>
            </a:r>
            <a:endParaRPr b="0" i="0" sz="1200" u="none" cap="none" strike="noStrike">
              <a:solidFill>
                <a:schemeClr val="dk1"/>
              </a:solidFill>
              <a:latin typeface="Arial"/>
              <a:ea typeface="Arial"/>
              <a:cs typeface="Arial"/>
              <a:sym typeface="Arial"/>
            </a:endParaRPr>
          </a:p>
          <a:p>
            <a:pPr indent="-152400" lvl="0" marL="228600" marR="0" rtl="0" algn="l">
              <a:spcBef>
                <a:spcPts val="240"/>
              </a:spcBef>
              <a:spcAft>
                <a:spcPts val="0"/>
              </a:spcAft>
              <a:buClr>
                <a:srgbClr val="3495DA"/>
              </a:buClr>
              <a:buSzPts val="12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4" name="Shape 1424"/>
        <p:cNvGrpSpPr/>
        <p:nvPr/>
      </p:nvGrpSpPr>
      <p:grpSpPr>
        <a:xfrm>
          <a:off x="0" y="0"/>
          <a:ext cx="0" cy="0"/>
          <a:chOff x="0" y="0"/>
          <a:chExt cx="0" cy="0"/>
        </a:xfrm>
      </p:grpSpPr>
      <p:sp>
        <p:nvSpPr>
          <p:cNvPr id="1425" name="Google Shape;1425;p13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t/>
            </a:r>
            <a:endParaRPr b="0" i="0" sz="2800" u="none" cap="none" strike="noStrike">
              <a:solidFill>
                <a:srgbClr val="656565"/>
              </a:solidFill>
              <a:latin typeface="Arial"/>
              <a:ea typeface="Arial"/>
              <a:cs typeface="Arial"/>
              <a:sym typeface="Arial"/>
            </a:endParaRPr>
          </a:p>
        </p:txBody>
      </p:sp>
      <p:sp>
        <p:nvSpPr>
          <p:cNvPr id="1426" name="Google Shape;1426;p13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76200" lvl="0" marL="228600" marR="0" rtl="0" algn="l">
              <a:spcBef>
                <a:spcPts val="0"/>
              </a:spcBef>
              <a:spcAft>
                <a:spcPts val="0"/>
              </a:spcAft>
              <a:buClr>
                <a:srgbClr val="3495DA"/>
              </a:buClr>
              <a:buSzPts val="2400"/>
              <a:buFont typeface="Arial"/>
              <a:buNone/>
            </a:pPr>
            <a:r>
              <a:t/>
            </a:r>
            <a:endParaRPr b="0" i="0" sz="2400" u="none" cap="none" strike="noStrike">
              <a:solidFill>
                <a:srgbClr val="666666"/>
              </a:solidFill>
              <a:latin typeface="Tahoma"/>
              <a:ea typeface="Tahoma"/>
              <a:cs typeface="Tahoma"/>
              <a:sym typeface="Tahom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39"/>
          <p:cNvSpPr txBox="1"/>
          <p:nvPr/>
        </p:nvSpPr>
        <p:spPr>
          <a:xfrm>
            <a:off x="2667000" y="2800350"/>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Flowcharts</a:t>
            </a:r>
            <a:endParaRPr sz="1800">
              <a:solidFill>
                <a:schemeClr val="lt1"/>
              </a:solidFill>
              <a:latin typeface="Arial"/>
              <a:ea typeface="Arial"/>
              <a:cs typeface="Arial"/>
              <a:sym typeface="A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6" name="Shape 1436"/>
        <p:cNvGrpSpPr/>
        <p:nvPr/>
      </p:nvGrpSpPr>
      <p:grpSpPr>
        <a:xfrm>
          <a:off x="0" y="0"/>
          <a:ext cx="0" cy="0"/>
          <a:chOff x="0" y="0"/>
          <a:chExt cx="0" cy="0"/>
        </a:xfrm>
      </p:grpSpPr>
      <p:sp>
        <p:nvSpPr>
          <p:cNvPr id="1437" name="Google Shape;1437;p14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Unable to Browse to VidyoPortal or Log in</a:t>
            </a:r>
            <a:endParaRPr/>
          </a:p>
        </p:txBody>
      </p:sp>
      <p:sp>
        <p:nvSpPr>
          <p:cNvPr id="1438" name="Google Shape;1438;p14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 you browse to a public website (e.g. </a:t>
            </a:r>
            <a:r>
              <a:rPr b="0" i="0" lang="en-US" sz="1600" u="sng" cap="none" strike="noStrike">
                <a:solidFill>
                  <a:schemeClr val="hlink"/>
                </a:solidFill>
                <a:latin typeface="Arial"/>
                <a:ea typeface="Arial"/>
                <a:cs typeface="Arial"/>
                <a:sym typeface="Arial"/>
                <a:hlinkClick r:id="rId3"/>
              </a:rPr>
              <a:t>www.vidyo.com</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 you reach the VidyoPortal URL?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seeing the login screen?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receiving an error message?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4"/>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14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chemeClr val="dk1"/>
                </a:solidFill>
                <a:latin typeface="Arial"/>
                <a:ea typeface="Arial"/>
                <a:cs typeface="Arial"/>
                <a:sym typeface="Arial"/>
              </a:rPr>
              <a:t>Issues Downloading, Installing or Running VidyoDesktop</a:t>
            </a:r>
            <a:endParaRPr/>
          </a:p>
        </p:txBody>
      </p:sp>
      <p:sp>
        <p:nvSpPr>
          <p:cNvPr id="1444" name="Google Shape;1444;p14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VidyoPortal prompt you to download VidyoDesktop?</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installer download?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 you have administrative privileges to install new software?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4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Audio Issues</a:t>
            </a:r>
            <a:endParaRPr/>
          </a:p>
        </p:txBody>
      </p:sp>
      <p:sp>
        <p:nvSpPr>
          <p:cNvPr id="1450" name="Google Shape;1450;p14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speaker icon in the VidyoDesktop application toolbar red (muted)?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it only one participant that you cannot hear or all participants?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others able to hear the participant?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4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Remote Participants Not receiving Audio</a:t>
            </a:r>
            <a:endParaRPr/>
          </a:p>
        </p:txBody>
      </p:sp>
      <p:sp>
        <p:nvSpPr>
          <p:cNvPr id="1456" name="Google Shape;1456;p14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microphone icon in the VidyoDesktop application toolbar red (muted)?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it only one or all participants who cannot hear me?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only one, can this participant not hear others or only you?</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sending audio bandwidth?</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Google Shape;1461;p14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Hearing Echo On the Call</a:t>
            </a:r>
            <a:endParaRPr/>
          </a:p>
        </p:txBody>
      </p:sp>
      <p:sp>
        <p:nvSpPr>
          <p:cNvPr id="1462" name="Google Shape;1462;p14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anyone on the call not hear the echo?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only one person does not hear the echo, does that user have a headset or speakerphone with built-in echo cancellation?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not, have you tried enabling software echo cancellation within the VidyoDesktop device settings?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6" name="Shape 1466"/>
        <p:cNvGrpSpPr/>
        <p:nvPr/>
      </p:nvGrpSpPr>
      <p:grpSpPr>
        <a:xfrm>
          <a:off x="0" y="0"/>
          <a:ext cx="0" cy="0"/>
          <a:chOff x="0" y="0"/>
          <a:chExt cx="0" cy="0"/>
        </a:xfrm>
      </p:grpSpPr>
      <p:sp>
        <p:nvSpPr>
          <p:cNvPr id="1467" name="Google Shape;1467;p14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Video Issues, Cannot See Local Camera</a:t>
            </a:r>
            <a:endParaRPr/>
          </a:p>
        </p:txBody>
      </p:sp>
      <p:sp>
        <p:nvSpPr>
          <p:cNvPr id="1468" name="Google Shape;1468;p14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Can you see your local preview in VidyoDesktop?</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your camera plugged in?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there another application using the camera?</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proper camera selected?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14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Video Issues, DirectX Error or Black Window</a:t>
            </a:r>
            <a:endParaRPr/>
          </a:p>
        </p:txBody>
      </p:sp>
      <p:sp>
        <p:nvSpPr>
          <p:cNvPr id="1474" name="Google Shape;1474;p14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user receiving an error?</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stay connected and can you hear others?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VRAM 128MB or higher?</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DirectX 9.0c or higher installed?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DirectDraw AND Direct3D acceleration enabled?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8" name="Shape 1478"/>
        <p:cNvGrpSpPr/>
        <p:nvPr/>
      </p:nvGrpSpPr>
      <p:grpSpPr>
        <a:xfrm>
          <a:off x="0" y="0"/>
          <a:ext cx="0" cy="0"/>
          <a:chOff x="0" y="0"/>
          <a:chExt cx="0" cy="0"/>
        </a:xfrm>
      </p:grpSpPr>
      <p:sp>
        <p:nvSpPr>
          <p:cNvPr id="1479" name="Google Shape;1479;p14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Audio/Video Quality is Poor/Choppy/Freezing</a:t>
            </a:r>
            <a:endParaRPr/>
          </a:p>
        </p:txBody>
      </p:sp>
      <p:sp>
        <p:nvSpPr>
          <p:cNvPr id="1480" name="Google Shape;1480;p14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issue experienced by all, a group or a single participant?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 the affected have sufficient bandwidth and CPU resources?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VidyoProxy being used?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there an alarm being generated?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VidyoDesktop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Firewall / NAT – </a:t>
            </a:r>
            <a:r>
              <a:rPr b="1" i="0" lang="en-US" sz="2500" u="none" cap="none" strike="noStrike">
                <a:solidFill>
                  <a:schemeClr val="dk1"/>
                </a:solidFill>
                <a:latin typeface="Arial"/>
                <a:ea typeface="Arial"/>
                <a:cs typeface="Arial"/>
                <a:sym typeface="Arial"/>
              </a:rPr>
              <a:t>VidyoGateway Firewall Ports</a:t>
            </a:r>
            <a:endParaRPr/>
          </a:p>
        </p:txBody>
      </p:sp>
      <p:sp>
        <p:nvSpPr>
          <p:cNvPr id="172" name="Google Shape;172;p22"/>
          <p:cNvSpPr txBox="1"/>
          <p:nvPr>
            <p:ph idx="1" type="body"/>
          </p:nvPr>
        </p:nvSpPr>
        <p:spPr>
          <a:xfrm>
            <a:off x="457200" y="819150"/>
            <a:ext cx="10058400" cy="37147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VidyoGateway specific ports </a:t>
            </a:r>
            <a:r>
              <a:rPr b="1" i="0" lang="en-US" sz="1600" u="none" cap="none" strike="noStrike">
                <a:solidFill>
                  <a:schemeClr val="dk1"/>
                </a:solidFill>
                <a:latin typeface="Arial"/>
                <a:ea typeface="Arial"/>
                <a:cs typeface="Arial"/>
                <a:sym typeface="Arial"/>
              </a:rPr>
              <a:t>REQUIRED</a:t>
            </a:r>
            <a:r>
              <a:rPr b="0" i="0" lang="en-US" sz="1600" u="none" cap="none" strike="noStrike">
                <a:solidFill>
                  <a:schemeClr val="dk1"/>
                </a:solidFill>
                <a:latin typeface="Arial"/>
                <a:ea typeface="Arial"/>
                <a:cs typeface="Arial"/>
                <a:sym typeface="Arial"/>
              </a:rPr>
              <a:t> to be open:</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UDP/TCP 53		DNS</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80		Admin web access / SOAP messaging with VidyoPortal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Inbound TCP Port 443   		Secure web access to VidyoPortal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TCP Port 1719		H.323 GK registration          </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TCP Port 1720		H.323 call setup</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5060 UDP		SIP call signaling</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Outbound 17990			Connection with VidyoRouter (SCIP)</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Outbound 17992			Connection with VidyoManager (EMCP)</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1024-65535 TCP		Dynamic H.323 call control (H245)</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1024-65535 UDP		Dynamic media to/from legacy</a:t>
            </a:r>
            <a:endParaRPr/>
          </a:p>
          <a:p>
            <a:pPr indent="-230187" lvl="1" marL="484188" marR="0" rtl="0" algn="l">
              <a:spcBef>
                <a:spcPts val="240"/>
              </a:spcBef>
              <a:spcAft>
                <a:spcPts val="0"/>
              </a:spcAft>
              <a:buClr>
                <a:schemeClr val="lt2"/>
              </a:buClr>
              <a:buSzPts val="1200"/>
              <a:buFont typeface="Arial"/>
              <a:buChar char="–"/>
            </a:pPr>
            <a:r>
              <a:rPr b="1" i="0" lang="en-US" sz="1200" u="none" cap="none" strike="noStrike">
                <a:solidFill>
                  <a:schemeClr val="dk1"/>
                </a:solidFill>
                <a:latin typeface="Arial"/>
                <a:ea typeface="Arial"/>
                <a:cs typeface="Arial"/>
                <a:sym typeface="Arial"/>
              </a:rPr>
              <a:t>Bidirectional 1024-65535 UDP 		Dynamic UDP media to/from VidyoRouter</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240"/>
              </a:spcBef>
              <a:spcAft>
                <a:spcPts val="0"/>
              </a:spcAft>
              <a:buClr>
                <a:srgbClr val="3495DA"/>
              </a:buClr>
              <a:buFont typeface="Arial"/>
              <a:buNone/>
            </a:pPr>
            <a:r>
              <a:rPr b="0" i="0" lang="en-US" sz="1200" u="none" cap="none" strike="noStrike">
                <a:solidFill>
                  <a:schemeClr val="dk1"/>
                </a:solidFill>
                <a:latin typeface="Arial"/>
                <a:ea typeface="Arial"/>
                <a:cs typeface="Arial"/>
                <a:sym typeface="Arial"/>
              </a:rPr>
              <a:t>Please reference the VidyoGateway NAT Traversal documentation (click </a:t>
            </a:r>
            <a:r>
              <a:rPr b="0" i="0" lang="en-US" sz="1200" u="sng" cap="none" strike="noStrike">
                <a:solidFill>
                  <a:schemeClr val="hlink"/>
                </a:solidFill>
                <a:latin typeface="Arial"/>
                <a:ea typeface="Arial"/>
                <a:cs typeface="Arial"/>
                <a:sym typeface="Arial"/>
                <a:hlinkClick r:id="rId3"/>
              </a:rPr>
              <a:t>here</a:t>
            </a:r>
            <a:r>
              <a:rPr b="0" i="0" lang="en-US" sz="1200" u="none" cap="none" strike="noStrike">
                <a:solidFill>
                  <a:schemeClr val="dk1"/>
                </a:solidFill>
                <a:latin typeface="Arial"/>
                <a:ea typeface="Arial"/>
                <a:cs typeface="Arial"/>
                <a:sym typeface="Arial"/>
              </a:rPr>
              <a:t>)</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14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Common VidyoDesktop Performance Issues</a:t>
            </a:r>
            <a:endParaRPr/>
          </a:p>
        </p:txBody>
      </p:sp>
      <p:sp>
        <p:nvSpPr>
          <p:cNvPr id="1486" name="Google Shape;1486;p14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Audio – Cannot Hear Others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Audio – Remote Participants Cannot Hear Me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Hearing Echo on the Call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Video – Cannot See My Camera</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Video – DirectX Error or Black Window (with others joined)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Video Quality is Poor/Choppy/Freezing</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14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Unable to Power Up VidyoRoom</a:t>
            </a:r>
            <a:endParaRPr/>
          </a:p>
        </p:txBody>
      </p:sp>
      <p:sp>
        <p:nvSpPr>
          <p:cNvPr id="1492" name="Google Shape;1492;p14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tried disconnecting all of the cables and solely connecting the power and video cables to see if the system powers up?</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 you see a blue light on the power button on the front of the VidyoRoom system?</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5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Unable to Connect to VidyoPortal (VidyoRoom)</a:t>
            </a:r>
            <a:endParaRPr/>
          </a:p>
        </p:txBody>
      </p:sp>
      <p:sp>
        <p:nvSpPr>
          <p:cNvPr id="1498" name="Google Shape;1498;p15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viewing the account settings page?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receiving an error message?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VidyoPortal using HTTPS/SSL?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able to browse to the VidyoPortal address from another computer using the same network and cable?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using a VidyoRoom account (vs Normal)?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VidyoRoom set up to use the appropriate IP (if static) and network settings?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5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USB Audio Device is Not Working</a:t>
            </a:r>
            <a:endParaRPr/>
          </a:p>
        </p:txBody>
      </p:sp>
      <p:sp>
        <p:nvSpPr>
          <p:cNvPr id="1504" name="Google Shape;1504;p15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VidyoRoom set to use USB audio (does not apply to v2.2.x as they use automatic selection)?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tried connecting the USB audio device to another USB port?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ensured that the system’s mic and speaker are not muted?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tested the USB audio device on another computer?</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8" name="Shape 1508"/>
        <p:cNvGrpSpPr/>
        <p:nvPr/>
      </p:nvGrpSpPr>
      <p:grpSpPr>
        <a:xfrm>
          <a:off x="0" y="0"/>
          <a:ext cx="0" cy="0"/>
          <a:chOff x="0" y="0"/>
          <a:chExt cx="0" cy="0"/>
        </a:xfrm>
      </p:grpSpPr>
      <p:sp>
        <p:nvSpPr>
          <p:cNvPr id="1509" name="Google Shape;1509;p15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No Video from VidyoRoom camera</a:t>
            </a:r>
            <a:endParaRPr/>
          </a:p>
        </p:txBody>
      </p:sp>
      <p:sp>
        <p:nvSpPr>
          <p:cNvPr id="1510" name="Google Shape;1510;p15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able to see video when self-view is activated?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made sure that privacy mode (camera mute) is not active?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using a Sony EVI-HD series camera, have you made sure that the SYSTEM SELECT is set to the appropriate resolution and frame rate (matching what the VidyoRoom system is set to transmit via its video settings – use the VISCA option if you want the VidyoRoom to set the resolution and frame rate to the camera)?</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camera connected to the VidyoRoom’s video capture card port (reference VidyoRoom admin guides for connection diagrams)?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15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Camera Not Responding to VidyoRemote</a:t>
            </a:r>
            <a:endParaRPr b="0" i="0" sz="2800" u="none" cap="none" strike="noStrike">
              <a:solidFill>
                <a:schemeClr val="dk1"/>
              </a:solidFill>
              <a:latin typeface="Arial"/>
              <a:ea typeface="Arial"/>
              <a:cs typeface="Arial"/>
              <a:sym typeface="Arial"/>
            </a:endParaRPr>
          </a:p>
        </p:txBody>
      </p:sp>
      <p:sp>
        <p:nvSpPr>
          <p:cNvPr id="1516" name="Google Shape;1516;p15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VidyoRoom’s remote control able to control other functions of the VidyoRoom?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ensure that the VidyoRoom is set to the proper IR receiver setting (e.g. internal vs external IR)?</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USB end of the VISCA to USB cable connected to the labeled ‘CAM CTRL’ USB port on the rear of the VidyoRoom system?</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using a Sony EVI-HD series camera, did you make sure that the VISCA end of the VISCA to USB cable is connected to the ‘VISCA In’ port?</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5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VidyoRoom Share Device Not Working</a:t>
            </a:r>
            <a:endParaRPr/>
          </a:p>
        </p:txBody>
      </p:sp>
      <p:sp>
        <p:nvSpPr>
          <p:cNvPr id="1522" name="Google Shape;1522;p15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ensured that the computer that you are connecting to the USB to VGA/DVI share device is outputting its video signal (secondary display should be enabled)?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Have you made sure that the USB end of the share device is NOT connected to the USB port that is labeled ‘CAM CTRL’?</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VidyoRoom Troubleshooting Flowchart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5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Unable to Connect to Legacy H.323 Endpoint</a:t>
            </a:r>
            <a:endParaRPr/>
          </a:p>
        </p:txBody>
      </p:sp>
      <p:sp>
        <p:nvSpPr>
          <p:cNvPr id="1528" name="Google Shape;1528;p15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VidyoPortal display the VidyoGateway‘s virtual endpoints?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Are you using the correct dial string for the device that you are calling?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at all?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but drops immediately?</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VidyoGateway Troubleshooting Documents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5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Unable to Connect to Legacy H.323 Endpoint</a:t>
            </a:r>
            <a:endParaRPr/>
          </a:p>
        </p:txBody>
      </p:sp>
      <p:sp>
        <p:nvSpPr>
          <p:cNvPr id="1534" name="Google Shape;1534;p15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but you cannot hear audio nor see video?</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but drop consistently after ‘x’ amount of time?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and only audio comes through?</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Does the call connect and only video comes through? </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Please reference the VidyoGateway Troubleshooting Documents (click </a:t>
            </a:r>
            <a:r>
              <a:rPr b="0" i="0" lang="en-US" sz="1600" u="sng" cap="none" strike="noStrike">
                <a:solidFill>
                  <a:schemeClr val="hlink"/>
                </a:solidFill>
                <a:latin typeface="Arial"/>
                <a:ea typeface="Arial"/>
                <a:cs typeface="Arial"/>
                <a:sym typeface="Arial"/>
                <a:hlinkClick r:id="rId3"/>
              </a:rPr>
              <a:t>here</a:t>
            </a:r>
            <a:r>
              <a:rPr b="0" i="0" lang="en-US" sz="1600" u="none" cap="none" strike="noStrike">
                <a:solidFill>
                  <a:schemeClr val="dk1"/>
                </a:solidFill>
                <a:latin typeface="Arial"/>
                <a:ea typeface="Arial"/>
                <a:cs typeface="Arial"/>
                <a:sym typeface="Arial"/>
              </a:rPr>
              <a:t>)</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157"/>
          <p:cNvSpPr txBox="1"/>
          <p:nvPr/>
        </p:nvSpPr>
        <p:spPr>
          <a:xfrm>
            <a:off x="2819400" y="2800683"/>
            <a:ext cx="6172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Thank you!</a:t>
            </a:r>
            <a:endParaRPr sz="1800">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nvSpPr>
        <p:spPr>
          <a:xfrm>
            <a:off x="2590800" y="2643485"/>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Common Deployment Options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Common Deployment Options – </a:t>
            </a:r>
            <a:r>
              <a:rPr b="1" i="0" lang="en-US" sz="2500" u="none" cap="none" strike="noStrike">
                <a:solidFill>
                  <a:schemeClr val="dk1"/>
                </a:solidFill>
                <a:latin typeface="Arial"/>
                <a:ea typeface="Arial"/>
                <a:cs typeface="Arial"/>
                <a:sym typeface="Arial"/>
              </a:rPr>
              <a:t>How to decide?</a:t>
            </a:r>
            <a:endParaRPr b="1" i="0" sz="2500" u="none" cap="none" strike="noStrike">
              <a:solidFill>
                <a:schemeClr val="dk1"/>
              </a:solidFill>
              <a:latin typeface="Arial"/>
              <a:ea typeface="Arial"/>
              <a:cs typeface="Arial"/>
              <a:sym typeface="Arial"/>
            </a:endParaRPr>
          </a:p>
        </p:txBody>
      </p:sp>
      <p:sp>
        <p:nvSpPr>
          <p:cNvPr id="183" name="Google Shape;183;p2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800"/>
              <a:buFont typeface="Arial"/>
              <a:buChar char="•"/>
            </a:pPr>
            <a:r>
              <a:rPr b="0" i="0" lang="en-US" sz="1800" u="none" cap="none" strike="noStrike">
                <a:solidFill>
                  <a:schemeClr val="dk1"/>
                </a:solidFill>
                <a:latin typeface="Tahoma"/>
                <a:ea typeface="Tahoma"/>
                <a:cs typeface="Tahoma"/>
                <a:sym typeface="Tahoma"/>
              </a:rPr>
              <a:t>Driving factors behind deployment type</a:t>
            </a:r>
            <a:endParaRPr/>
          </a:p>
          <a:p>
            <a:pPr indent="-230187" lvl="1" marL="484188" marR="0" rtl="0" algn="l">
              <a:spcBef>
                <a:spcPts val="360"/>
              </a:spcBef>
              <a:spcAft>
                <a:spcPts val="0"/>
              </a:spcAft>
              <a:buClr>
                <a:schemeClr val="lt2"/>
              </a:buClr>
              <a:buSzPts val="1800"/>
              <a:buFont typeface="Tahoma"/>
              <a:buChar char="–"/>
            </a:pPr>
            <a:r>
              <a:rPr b="0" i="0" lang="en-US" sz="1800" u="none" cap="none" strike="noStrike">
                <a:solidFill>
                  <a:schemeClr val="dk1"/>
                </a:solidFill>
                <a:latin typeface="Tahoma"/>
                <a:ea typeface="Tahoma"/>
                <a:cs typeface="Tahoma"/>
                <a:sym typeface="Tahoma"/>
              </a:rPr>
              <a:t>Level of security required by customer</a:t>
            </a:r>
            <a:endParaRPr/>
          </a:p>
          <a:p>
            <a:pPr indent="-230187" lvl="1" marL="484188" marR="0" rtl="0" algn="l">
              <a:spcBef>
                <a:spcPts val="360"/>
              </a:spcBef>
              <a:spcAft>
                <a:spcPts val="0"/>
              </a:spcAft>
              <a:buClr>
                <a:schemeClr val="lt2"/>
              </a:buClr>
              <a:buSzPts val="1800"/>
              <a:buFont typeface="Tahoma"/>
              <a:buChar char="–"/>
            </a:pPr>
            <a:r>
              <a:rPr b="0" i="0" lang="en-US" sz="1800" u="none" cap="none" strike="noStrike">
                <a:solidFill>
                  <a:schemeClr val="dk1"/>
                </a:solidFill>
                <a:latin typeface="Tahoma"/>
                <a:ea typeface="Tahoma"/>
                <a:cs typeface="Tahoma"/>
                <a:sym typeface="Tahoma"/>
              </a:rPr>
              <a:t>Existing Network Architecture</a:t>
            </a:r>
            <a:endParaRPr/>
          </a:p>
          <a:p>
            <a:pPr indent="-230187" lvl="1" marL="484188" marR="0" rtl="0" algn="l">
              <a:spcBef>
                <a:spcPts val="360"/>
              </a:spcBef>
              <a:spcAft>
                <a:spcPts val="0"/>
              </a:spcAft>
              <a:buClr>
                <a:schemeClr val="lt2"/>
              </a:buClr>
              <a:buSzPts val="1800"/>
              <a:buFont typeface="Tahoma"/>
              <a:buChar char="–"/>
            </a:pPr>
            <a:r>
              <a:rPr b="0" i="0" lang="en-US" sz="1800" u="none" cap="none" strike="noStrike">
                <a:solidFill>
                  <a:schemeClr val="dk1"/>
                </a:solidFill>
                <a:latin typeface="Tahoma"/>
                <a:ea typeface="Tahoma"/>
                <a:cs typeface="Tahoma"/>
                <a:sym typeface="Tahoma"/>
              </a:rPr>
              <a:t>Existing IT policies</a:t>
            </a:r>
            <a:endParaRPr/>
          </a:p>
          <a:p>
            <a:pPr indent="-230187" lvl="1" marL="484188" marR="0" rtl="0" algn="l">
              <a:spcBef>
                <a:spcPts val="360"/>
              </a:spcBef>
              <a:spcAft>
                <a:spcPts val="0"/>
              </a:spcAft>
              <a:buClr>
                <a:schemeClr val="lt2"/>
              </a:buClr>
              <a:buSzPts val="1800"/>
              <a:buFont typeface="Tahoma"/>
              <a:buChar char="–"/>
            </a:pPr>
            <a:r>
              <a:rPr b="0" i="0" lang="en-US" sz="1800" u="none" cap="none" strike="noStrike">
                <a:solidFill>
                  <a:schemeClr val="dk1"/>
                </a:solidFill>
                <a:latin typeface="Tahoma"/>
                <a:ea typeface="Tahoma"/>
                <a:cs typeface="Tahoma"/>
                <a:sym typeface="Tahoma"/>
              </a:rPr>
              <a:t>Security Regulations (government / health)</a:t>
            </a:r>
            <a:endParaRPr/>
          </a:p>
          <a:p>
            <a:pPr indent="-115887" lvl="1" marL="484188" marR="0" rtl="0" algn="l">
              <a:spcBef>
                <a:spcPts val="360"/>
              </a:spcBef>
              <a:spcAft>
                <a:spcPts val="0"/>
              </a:spcAft>
              <a:buClr>
                <a:schemeClr val="lt2"/>
              </a:buClr>
              <a:buSzPts val="1800"/>
              <a:buFont typeface="Tahoma"/>
              <a:buNone/>
            </a:pPr>
            <a:r>
              <a:t/>
            </a:r>
            <a:endParaRPr b="0" i="0" sz="1800" u="none" cap="none" strike="noStrike">
              <a:solidFill>
                <a:schemeClr val="dk1"/>
              </a:solidFill>
              <a:latin typeface="Tahoma"/>
              <a:ea typeface="Tahoma"/>
              <a:cs typeface="Tahoma"/>
              <a:sym typeface="Tahoma"/>
            </a:endParaRPr>
          </a:p>
          <a:p>
            <a:pPr indent="-79375" lvl="2" marL="676275" marR="0" rtl="0" algn="l">
              <a:spcBef>
                <a:spcPts val="320"/>
              </a:spcBef>
              <a:spcAft>
                <a:spcPts val="0"/>
              </a:spcAft>
              <a:buClr>
                <a:schemeClr val="lt2"/>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79375" lvl="2" marL="676275" marR="0" rtl="0" algn="l">
              <a:spcBef>
                <a:spcPts val="320"/>
              </a:spcBef>
              <a:spcAft>
                <a:spcPts val="0"/>
              </a:spcAft>
              <a:buClr>
                <a:schemeClr val="lt2"/>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79375" lvl="2" marL="676275" marR="0" rtl="0" algn="l">
              <a:spcBef>
                <a:spcPts val="320"/>
              </a:spcBef>
              <a:spcAft>
                <a:spcPts val="0"/>
              </a:spcAft>
              <a:buClr>
                <a:schemeClr val="lt2"/>
              </a:buClr>
              <a:buSzPts val="1600"/>
              <a:buFont typeface="Noto Sans Symbols"/>
              <a:buNone/>
            </a:pPr>
            <a:r>
              <a:t/>
            </a:r>
            <a:endParaRPr b="0" i="0" sz="1600" u="none" cap="none" strike="noStrike">
              <a:solidFill>
                <a:schemeClr val="dk1"/>
              </a:solidFill>
              <a:latin typeface="Tahoma"/>
              <a:ea typeface="Tahoma"/>
              <a:cs typeface="Tahoma"/>
              <a:sym typeface="Tahoma"/>
            </a:endParaRPr>
          </a:p>
          <a:p>
            <a:pPr indent="-115887" lvl="1" marL="484188" marR="0" rtl="0" algn="l">
              <a:spcBef>
                <a:spcPts val="360"/>
              </a:spcBef>
              <a:spcAft>
                <a:spcPts val="0"/>
              </a:spcAft>
              <a:buClr>
                <a:schemeClr val="lt2"/>
              </a:buClr>
              <a:buSzPts val="1800"/>
              <a:buFont typeface="Tahoma"/>
              <a:buNone/>
            </a:pPr>
            <a:r>
              <a:t/>
            </a:r>
            <a:endParaRPr b="0" i="0" sz="1800" u="none" cap="none" strike="noStrike">
              <a:solidFill>
                <a:schemeClr val="dk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Common Deployment Options - </a:t>
            </a:r>
            <a:r>
              <a:rPr b="1" i="0" lang="en-US" sz="2500" u="none" cap="none" strike="noStrike">
                <a:solidFill>
                  <a:schemeClr val="dk1"/>
                </a:solidFill>
                <a:latin typeface="Arial"/>
                <a:ea typeface="Arial"/>
                <a:cs typeface="Arial"/>
                <a:sym typeface="Arial"/>
              </a:rPr>
              <a:t>Public Deployment</a:t>
            </a:r>
            <a:endParaRPr/>
          </a:p>
        </p:txBody>
      </p:sp>
      <p:pic>
        <p:nvPicPr>
          <p:cNvPr id="190" name="Google Shape;190;p25"/>
          <p:cNvPicPr preferRelativeResize="0"/>
          <p:nvPr/>
        </p:nvPicPr>
        <p:blipFill rotWithShape="1">
          <a:blip r:embed="rId3">
            <a:alphaModFix/>
          </a:blip>
          <a:srcRect b="0" l="0" r="0" t="0"/>
          <a:stretch/>
        </p:blipFill>
        <p:spPr>
          <a:xfrm>
            <a:off x="7162643" y="2700498"/>
            <a:ext cx="1238250" cy="600075"/>
          </a:xfrm>
          <a:prstGeom prst="rect">
            <a:avLst/>
          </a:prstGeom>
          <a:noFill/>
          <a:ln>
            <a:noFill/>
          </a:ln>
        </p:spPr>
      </p:pic>
      <p:sp>
        <p:nvSpPr>
          <p:cNvPr id="191" name="Google Shape;191;p25"/>
          <p:cNvSpPr/>
          <p:nvPr/>
        </p:nvSpPr>
        <p:spPr>
          <a:xfrm>
            <a:off x="7030605" y="3488531"/>
            <a:ext cx="1503795"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VidyoGateway</a:t>
            </a:r>
            <a:endParaRPr b="1" sz="700">
              <a:solidFill>
                <a:srgbClr val="000000"/>
              </a:solidFill>
              <a:latin typeface="Verdana"/>
              <a:ea typeface="Verdana"/>
              <a:cs typeface="Verdana"/>
              <a:sym typeface="Verdana"/>
            </a:endParaRPr>
          </a:p>
        </p:txBody>
      </p:sp>
      <p:sp>
        <p:nvSpPr>
          <p:cNvPr id="192" name="Google Shape;192;p25"/>
          <p:cNvSpPr/>
          <p:nvPr/>
        </p:nvSpPr>
        <p:spPr>
          <a:xfrm>
            <a:off x="7032625" y="819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WAN</a:t>
            </a:r>
            <a:endParaRPr b="1" sz="1200">
              <a:solidFill>
                <a:srgbClr val="000000"/>
              </a:solidFill>
              <a:latin typeface="Verdana"/>
              <a:ea typeface="Verdana"/>
              <a:cs typeface="Verdana"/>
              <a:sym typeface="Verdana"/>
            </a:endParaRPr>
          </a:p>
        </p:txBody>
      </p:sp>
      <p:sp>
        <p:nvSpPr>
          <p:cNvPr id="193" name="Google Shape;193;p25"/>
          <p:cNvSpPr/>
          <p:nvPr/>
        </p:nvSpPr>
        <p:spPr>
          <a:xfrm>
            <a:off x="1971463" y="819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600">
              <a:solidFill>
                <a:srgbClr val="000000"/>
              </a:solidFill>
              <a:latin typeface="Verdana"/>
              <a:ea typeface="Verdana"/>
              <a:cs typeface="Verdana"/>
              <a:sym typeface="Verdana"/>
            </a:endParaRPr>
          </a:p>
        </p:txBody>
      </p:sp>
      <p:sp>
        <p:nvSpPr>
          <p:cNvPr id="194" name="Google Shape;194;p25"/>
          <p:cNvSpPr txBox="1"/>
          <p:nvPr/>
        </p:nvSpPr>
        <p:spPr>
          <a:xfrm>
            <a:off x="457200" y="3943350"/>
            <a:ext cx="84582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 customer with a VidyoOne and a VidyoGateway</a:t>
            </a:r>
            <a:endParaRPr sz="1600">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The customer does not have an internal DNS sever and have decided to go with a Public Deployment. (Public may still have a firewall)</a:t>
            </a:r>
            <a:endParaRPr sz="1600">
              <a:solidFill>
                <a:schemeClr val="dk1"/>
              </a:solidFill>
              <a:latin typeface="Arial"/>
              <a:ea typeface="Arial"/>
              <a:cs typeface="Arial"/>
              <a:sym typeface="Arial"/>
            </a:endParaRPr>
          </a:p>
        </p:txBody>
      </p:sp>
      <p:pic>
        <p:nvPicPr>
          <p:cNvPr id="195" name="Google Shape;195;p25"/>
          <p:cNvPicPr preferRelativeResize="0"/>
          <p:nvPr/>
        </p:nvPicPr>
        <p:blipFill rotWithShape="1">
          <a:blip r:embed="rId3">
            <a:alphaModFix/>
          </a:blip>
          <a:srcRect b="0" l="0" r="0" t="0"/>
          <a:stretch/>
        </p:blipFill>
        <p:spPr>
          <a:xfrm>
            <a:off x="7142005" y="1609661"/>
            <a:ext cx="1238250" cy="600075"/>
          </a:xfrm>
          <a:prstGeom prst="rect">
            <a:avLst/>
          </a:prstGeom>
          <a:noFill/>
          <a:ln>
            <a:noFill/>
          </a:ln>
        </p:spPr>
      </p:pic>
      <p:sp>
        <p:nvSpPr>
          <p:cNvPr id="196" name="Google Shape;196;p25"/>
          <p:cNvSpPr/>
          <p:nvPr/>
        </p:nvSpPr>
        <p:spPr>
          <a:xfrm>
            <a:off x="7142005" y="2323921"/>
            <a:ext cx="1177925" cy="15716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VidyoOne</a:t>
            </a:r>
            <a:endParaRPr b="1" sz="700">
              <a:solidFill>
                <a:srgbClr val="000000"/>
              </a:solidFill>
              <a:latin typeface="Verdana"/>
              <a:ea typeface="Verdana"/>
              <a:cs typeface="Verdana"/>
              <a:sym typeface="Verdana"/>
            </a:endParaRPr>
          </a:p>
        </p:txBody>
      </p:sp>
      <p:sp>
        <p:nvSpPr>
          <p:cNvPr id="197" name="Google Shape;197;p25"/>
          <p:cNvSpPr/>
          <p:nvPr/>
        </p:nvSpPr>
        <p:spPr>
          <a:xfrm>
            <a:off x="7242018" y="2191878"/>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64.25.26.27</a:t>
            </a:r>
            <a:endParaRPr b="1" sz="900">
              <a:solidFill>
                <a:schemeClr val="dk1"/>
              </a:solidFill>
              <a:latin typeface="Verdana"/>
              <a:ea typeface="Verdana"/>
              <a:cs typeface="Verdana"/>
              <a:sym typeface="Verdana"/>
            </a:endParaRPr>
          </a:p>
        </p:txBody>
      </p:sp>
      <p:sp>
        <p:nvSpPr>
          <p:cNvPr id="198" name="Google Shape;198;p25"/>
          <p:cNvSpPr/>
          <p:nvPr/>
        </p:nvSpPr>
        <p:spPr>
          <a:xfrm>
            <a:off x="5513176" y="979760"/>
            <a:ext cx="1797715" cy="269081"/>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Optional Firewall</a:t>
            </a:r>
            <a:endParaRPr b="1" sz="1200">
              <a:solidFill>
                <a:srgbClr val="000000"/>
              </a:solidFill>
              <a:latin typeface="Verdana"/>
              <a:ea typeface="Verdana"/>
              <a:cs typeface="Verdana"/>
              <a:sym typeface="Verdana"/>
            </a:endParaRPr>
          </a:p>
        </p:txBody>
      </p:sp>
      <p:sp>
        <p:nvSpPr>
          <p:cNvPr id="199" name="Google Shape;199;p25"/>
          <p:cNvSpPr/>
          <p:nvPr/>
        </p:nvSpPr>
        <p:spPr>
          <a:xfrm>
            <a:off x="3176887" y="985213"/>
            <a:ext cx="1346200" cy="20121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a:p>
        </p:txBody>
      </p:sp>
      <p:pic>
        <p:nvPicPr>
          <p:cNvPr id="200" name="Google Shape;200;p25"/>
          <p:cNvPicPr preferRelativeResize="0"/>
          <p:nvPr/>
        </p:nvPicPr>
        <p:blipFill rotWithShape="1">
          <a:blip r:embed="rId4">
            <a:alphaModFix/>
          </a:blip>
          <a:srcRect b="0" l="0" r="0" t="0"/>
          <a:stretch/>
        </p:blipFill>
        <p:spPr>
          <a:xfrm>
            <a:off x="1000007" y="1190626"/>
            <a:ext cx="533400" cy="400050"/>
          </a:xfrm>
          <a:prstGeom prst="rect">
            <a:avLst/>
          </a:prstGeom>
          <a:noFill/>
          <a:ln>
            <a:noFill/>
          </a:ln>
        </p:spPr>
      </p:pic>
      <p:sp>
        <p:nvSpPr>
          <p:cNvPr id="201" name="Google Shape;201;p25"/>
          <p:cNvSpPr/>
          <p:nvPr/>
        </p:nvSpPr>
        <p:spPr>
          <a:xfrm>
            <a:off x="619007" y="1570436"/>
            <a:ext cx="2286000" cy="53459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Office User</a:t>
            </a:r>
            <a:endParaRPr b="1" sz="1050">
              <a:solidFill>
                <a:srgbClr val="000000"/>
              </a:solidFill>
              <a:latin typeface="Verdana"/>
              <a:ea typeface="Verdana"/>
              <a:cs typeface="Verdana"/>
              <a:sym typeface="Verdana"/>
            </a:endParaRPr>
          </a:p>
          <a:p>
            <a:pPr indent="0" lvl="0" marL="0" marR="0" rtl="0" algn="ctr">
              <a:spcBef>
                <a:spcPts val="0"/>
              </a:spcBef>
              <a:spcAft>
                <a:spcPts val="0"/>
              </a:spcAft>
              <a:buNone/>
            </a:pPr>
            <a:r>
              <a:t/>
            </a:r>
            <a:endParaRPr sz="1200">
              <a:solidFill>
                <a:srgbClr val="000000"/>
              </a:solidFill>
              <a:latin typeface="Verdana"/>
              <a:ea typeface="Verdana"/>
              <a:cs typeface="Verdana"/>
              <a:sym typeface="Verdana"/>
            </a:endParaRPr>
          </a:p>
        </p:txBody>
      </p:sp>
      <p:pic>
        <p:nvPicPr>
          <p:cNvPr id="202" name="Google Shape;202;p25"/>
          <p:cNvPicPr preferRelativeResize="0"/>
          <p:nvPr/>
        </p:nvPicPr>
        <p:blipFill rotWithShape="1">
          <a:blip r:embed="rId4">
            <a:alphaModFix/>
          </a:blip>
          <a:srcRect b="0" l="0" r="0" t="0"/>
          <a:stretch/>
        </p:blipFill>
        <p:spPr>
          <a:xfrm>
            <a:off x="1017376" y="2050900"/>
            <a:ext cx="533400" cy="400050"/>
          </a:xfrm>
          <a:prstGeom prst="rect">
            <a:avLst/>
          </a:prstGeom>
          <a:noFill/>
          <a:ln>
            <a:noFill/>
          </a:ln>
        </p:spPr>
      </p:pic>
      <p:sp>
        <p:nvSpPr>
          <p:cNvPr id="203" name="Google Shape;203;p25"/>
          <p:cNvSpPr/>
          <p:nvPr/>
        </p:nvSpPr>
        <p:spPr>
          <a:xfrm>
            <a:off x="636376" y="2429519"/>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Home User</a:t>
            </a:r>
            <a:endParaRPr b="1" sz="1050">
              <a:solidFill>
                <a:srgbClr val="000000"/>
              </a:solidFill>
              <a:latin typeface="Verdana"/>
              <a:ea typeface="Verdana"/>
              <a:cs typeface="Verdana"/>
              <a:sym typeface="Verdana"/>
            </a:endParaRPr>
          </a:p>
        </p:txBody>
      </p:sp>
      <p:sp>
        <p:nvSpPr>
          <p:cNvPr id="204" name="Google Shape;204;p25"/>
          <p:cNvSpPr/>
          <p:nvPr/>
        </p:nvSpPr>
        <p:spPr>
          <a:xfrm>
            <a:off x="7299905" y="3363936"/>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64.25.26.28</a:t>
            </a:r>
            <a:endParaRPr b="1" sz="900">
              <a:solidFill>
                <a:schemeClr val="dk1"/>
              </a:solidFill>
              <a:latin typeface="Verdana"/>
              <a:ea typeface="Verdana"/>
              <a:cs typeface="Verdana"/>
              <a:sym typeface="Verdana"/>
            </a:endParaRPr>
          </a:p>
        </p:txBody>
      </p:sp>
      <p:cxnSp>
        <p:nvCxnSpPr>
          <p:cNvPr id="205" name="Google Shape;205;p25"/>
          <p:cNvCxnSpPr/>
          <p:nvPr/>
        </p:nvCxnSpPr>
        <p:spPr>
          <a:xfrm>
            <a:off x="3989176" y="2417397"/>
            <a:ext cx="2395960" cy="0"/>
          </a:xfrm>
          <a:prstGeom prst="straightConnector1">
            <a:avLst/>
          </a:prstGeom>
          <a:noFill/>
          <a:ln cap="flat" cmpd="sng" w="25400">
            <a:solidFill>
              <a:schemeClr val="dk1"/>
            </a:solidFill>
            <a:prstDash val="dash"/>
            <a:round/>
            <a:headEnd len="sm" w="sm" type="none"/>
            <a:tailEnd len="med" w="med" type="stealth"/>
          </a:ln>
        </p:spPr>
      </p:cxnSp>
      <p:cxnSp>
        <p:nvCxnSpPr>
          <p:cNvPr id="206" name="Google Shape;206;p25"/>
          <p:cNvCxnSpPr/>
          <p:nvPr/>
        </p:nvCxnSpPr>
        <p:spPr>
          <a:xfrm>
            <a:off x="3793074" y="1248841"/>
            <a:ext cx="0" cy="2260371"/>
          </a:xfrm>
          <a:prstGeom prst="straightConnector1">
            <a:avLst/>
          </a:prstGeom>
          <a:noFill/>
          <a:ln cap="flat" cmpd="sng" w="38100">
            <a:solidFill>
              <a:schemeClr val="accent4"/>
            </a:solidFill>
            <a:prstDash val="solid"/>
            <a:round/>
            <a:headEnd len="sm" w="sm" type="none"/>
            <a:tailEnd len="sm" w="sm" type="none"/>
          </a:ln>
        </p:spPr>
      </p:cxnSp>
      <p:pic>
        <p:nvPicPr>
          <p:cNvPr id="207" name="Google Shape;207;p25"/>
          <p:cNvPicPr preferRelativeResize="0"/>
          <p:nvPr/>
        </p:nvPicPr>
        <p:blipFill rotWithShape="1">
          <a:blip r:embed="rId4">
            <a:alphaModFix/>
          </a:blip>
          <a:srcRect b="0" l="0" r="0" t="0"/>
          <a:stretch/>
        </p:blipFill>
        <p:spPr>
          <a:xfrm>
            <a:off x="1000007" y="2968472"/>
            <a:ext cx="533400" cy="400050"/>
          </a:xfrm>
          <a:prstGeom prst="rect">
            <a:avLst/>
          </a:prstGeom>
          <a:noFill/>
          <a:ln>
            <a:noFill/>
          </a:ln>
        </p:spPr>
      </p:pic>
      <p:sp>
        <p:nvSpPr>
          <p:cNvPr id="208" name="Google Shape;208;p25"/>
          <p:cNvSpPr/>
          <p:nvPr/>
        </p:nvSpPr>
        <p:spPr>
          <a:xfrm>
            <a:off x="619007" y="3347091"/>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Guest User</a:t>
            </a:r>
            <a:endParaRPr b="1" sz="1050">
              <a:solidFill>
                <a:srgbClr val="000000"/>
              </a:solidFill>
              <a:latin typeface="Verdana"/>
              <a:ea typeface="Verdana"/>
              <a:cs typeface="Verdana"/>
              <a:sym typeface="Verdana"/>
            </a:endParaRPr>
          </a:p>
        </p:txBody>
      </p:sp>
      <p:cxnSp>
        <p:nvCxnSpPr>
          <p:cNvPr id="209" name="Google Shape;209;p25"/>
          <p:cNvCxnSpPr/>
          <p:nvPr/>
        </p:nvCxnSpPr>
        <p:spPr>
          <a:xfrm>
            <a:off x="1715922" y="3239142"/>
            <a:ext cx="1904999" cy="0"/>
          </a:xfrm>
          <a:prstGeom prst="straightConnector1">
            <a:avLst/>
          </a:prstGeom>
          <a:noFill/>
          <a:ln cap="flat" cmpd="sng" w="25400">
            <a:solidFill>
              <a:schemeClr val="dk1"/>
            </a:solidFill>
            <a:prstDash val="solid"/>
            <a:round/>
            <a:headEnd len="sm" w="sm" type="none"/>
            <a:tailEnd len="med" w="med" type="stealth"/>
          </a:ln>
        </p:spPr>
      </p:cxnSp>
      <p:cxnSp>
        <p:nvCxnSpPr>
          <p:cNvPr id="210" name="Google Shape;210;p25"/>
          <p:cNvCxnSpPr/>
          <p:nvPr/>
        </p:nvCxnSpPr>
        <p:spPr>
          <a:xfrm>
            <a:off x="6503776" y="1266266"/>
            <a:ext cx="0" cy="2260371"/>
          </a:xfrm>
          <a:prstGeom prst="straightConnector1">
            <a:avLst/>
          </a:prstGeom>
          <a:noFill/>
          <a:ln cap="flat" cmpd="sng" w="38100">
            <a:solidFill>
              <a:schemeClr val="accent4"/>
            </a:solidFill>
            <a:prstDash val="solid"/>
            <a:round/>
            <a:headEnd len="sm" w="sm" type="none"/>
            <a:tailEnd len="sm" w="sm" type="none"/>
          </a:ln>
        </p:spPr>
      </p:cxnSp>
      <p:sp>
        <p:nvSpPr>
          <p:cNvPr id="211" name="Google Shape;211;p25"/>
          <p:cNvSpPr txBox="1"/>
          <p:nvPr/>
        </p:nvSpPr>
        <p:spPr>
          <a:xfrm>
            <a:off x="1735349" y="1469129"/>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12" name="Google Shape;212;p25"/>
          <p:cNvSpPr txBox="1"/>
          <p:nvPr/>
        </p:nvSpPr>
        <p:spPr>
          <a:xfrm>
            <a:off x="1735349" y="1606267"/>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13" name="Google Shape;213;p25"/>
          <p:cNvSpPr txBox="1"/>
          <p:nvPr/>
        </p:nvSpPr>
        <p:spPr>
          <a:xfrm>
            <a:off x="1731009" y="1746326"/>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214" name="Google Shape;214;p25"/>
          <p:cNvCxnSpPr/>
          <p:nvPr/>
        </p:nvCxnSpPr>
        <p:spPr>
          <a:xfrm>
            <a:off x="1753236" y="2301809"/>
            <a:ext cx="1904999" cy="0"/>
          </a:xfrm>
          <a:prstGeom prst="straightConnector1">
            <a:avLst/>
          </a:prstGeom>
          <a:noFill/>
          <a:ln cap="flat" cmpd="sng" w="25400">
            <a:solidFill>
              <a:schemeClr val="dk1"/>
            </a:solidFill>
            <a:prstDash val="solid"/>
            <a:round/>
            <a:headEnd len="sm" w="sm" type="none"/>
            <a:tailEnd len="med" w="med" type="stealth"/>
          </a:ln>
        </p:spPr>
      </p:cxnSp>
      <p:cxnSp>
        <p:nvCxnSpPr>
          <p:cNvPr id="215" name="Google Shape;215;p25"/>
          <p:cNvCxnSpPr/>
          <p:nvPr/>
        </p:nvCxnSpPr>
        <p:spPr>
          <a:xfrm>
            <a:off x="1731009" y="1425426"/>
            <a:ext cx="1904999" cy="0"/>
          </a:xfrm>
          <a:prstGeom prst="straightConnector1">
            <a:avLst/>
          </a:prstGeom>
          <a:noFill/>
          <a:ln cap="flat" cmpd="sng" w="25400">
            <a:solidFill>
              <a:schemeClr val="dk1"/>
            </a:solidFill>
            <a:prstDash val="solid"/>
            <a:round/>
            <a:headEnd len="sm" w="sm" type="none"/>
            <a:tailEnd len="med" w="med" type="stealth"/>
          </a:ln>
        </p:spPr>
      </p:cxnSp>
      <p:sp>
        <p:nvSpPr>
          <p:cNvPr id="216" name="Google Shape;216;p25"/>
          <p:cNvSpPr txBox="1"/>
          <p:nvPr/>
        </p:nvSpPr>
        <p:spPr>
          <a:xfrm>
            <a:off x="1783716" y="2379027"/>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17" name="Google Shape;217;p25"/>
          <p:cNvSpPr txBox="1"/>
          <p:nvPr/>
        </p:nvSpPr>
        <p:spPr>
          <a:xfrm>
            <a:off x="1783716" y="2516165"/>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18" name="Google Shape;218;p25"/>
          <p:cNvSpPr txBox="1"/>
          <p:nvPr/>
        </p:nvSpPr>
        <p:spPr>
          <a:xfrm>
            <a:off x="1779376" y="2656224"/>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219" name="Google Shape;219;p25"/>
          <p:cNvSpPr txBox="1"/>
          <p:nvPr/>
        </p:nvSpPr>
        <p:spPr>
          <a:xfrm>
            <a:off x="1850577" y="3337783"/>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20" name="Google Shape;220;p25"/>
          <p:cNvSpPr txBox="1"/>
          <p:nvPr/>
        </p:nvSpPr>
        <p:spPr>
          <a:xfrm>
            <a:off x="1850577" y="3474921"/>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21" name="Google Shape;221;p25"/>
          <p:cNvSpPr txBox="1"/>
          <p:nvPr/>
        </p:nvSpPr>
        <p:spPr>
          <a:xfrm>
            <a:off x="1846237" y="3614980"/>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222" name="Google Shape;222;p25"/>
          <p:cNvSpPr txBox="1"/>
          <p:nvPr/>
        </p:nvSpPr>
        <p:spPr>
          <a:xfrm>
            <a:off x="4271540" y="1800644"/>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23" name="Google Shape;223;p25"/>
          <p:cNvSpPr txBox="1"/>
          <p:nvPr/>
        </p:nvSpPr>
        <p:spPr>
          <a:xfrm>
            <a:off x="4271540" y="1937782"/>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24" name="Google Shape;224;p25"/>
          <p:cNvSpPr txBox="1"/>
          <p:nvPr/>
        </p:nvSpPr>
        <p:spPr>
          <a:xfrm>
            <a:off x="4267200" y="2077841"/>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225" name="Google Shape;225;p25"/>
          <p:cNvCxnSpPr/>
          <p:nvPr/>
        </p:nvCxnSpPr>
        <p:spPr>
          <a:xfrm>
            <a:off x="6607757" y="1937782"/>
            <a:ext cx="424868" cy="0"/>
          </a:xfrm>
          <a:prstGeom prst="straightConnector1">
            <a:avLst/>
          </a:prstGeom>
          <a:noFill/>
          <a:ln cap="flat" cmpd="sng" w="25400">
            <a:solidFill>
              <a:schemeClr val="dk1"/>
            </a:solidFill>
            <a:prstDash val="dash"/>
            <a:round/>
            <a:headEnd len="sm" w="sm" type="none"/>
            <a:tailEnd len="med" w="med" type="stealth"/>
          </a:ln>
        </p:spPr>
      </p:cxnSp>
      <p:cxnSp>
        <p:nvCxnSpPr>
          <p:cNvPr id="226" name="Google Shape;226;p25"/>
          <p:cNvCxnSpPr/>
          <p:nvPr/>
        </p:nvCxnSpPr>
        <p:spPr>
          <a:xfrm>
            <a:off x="6655590" y="3000535"/>
            <a:ext cx="424868" cy="0"/>
          </a:xfrm>
          <a:prstGeom prst="straightConnector1">
            <a:avLst/>
          </a:prstGeom>
          <a:noFill/>
          <a:ln cap="flat" cmpd="sng" w="25400">
            <a:solidFill>
              <a:schemeClr val="dk1"/>
            </a:solidFill>
            <a:prstDash val="dash"/>
            <a:round/>
            <a:headEnd len="sm" w="sm"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Common Deployment Options - </a:t>
            </a:r>
            <a:r>
              <a:rPr b="1" i="0" lang="en-US" sz="2500" u="none" cap="none" strike="noStrike">
                <a:solidFill>
                  <a:schemeClr val="dk1"/>
                </a:solidFill>
                <a:latin typeface="Arial"/>
                <a:ea typeface="Arial"/>
                <a:cs typeface="Arial"/>
                <a:sym typeface="Arial"/>
              </a:rPr>
              <a:t>NAT’ed Deployment</a:t>
            </a:r>
            <a:endParaRPr b="1" i="0" sz="2500" u="none" cap="none" strike="noStrike">
              <a:solidFill>
                <a:schemeClr val="dk1"/>
              </a:solidFill>
              <a:latin typeface="Arial"/>
              <a:ea typeface="Arial"/>
              <a:cs typeface="Arial"/>
              <a:sym typeface="Arial"/>
            </a:endParaRPr>
          </a:p>
        </p:txBody>
      </p:sp>
      <p:pic>
        <p:nvPicPr>
          <p:cNvPr id="232" name="Google Shape;232;p26"/>
          <p:cNvPicPr preferRelativeResize="0"/>
          <p:nvPr/>
        </p:nvPicPr>
        <p:blipFill rotWithShape="1">
          <a:blip r:embed="rId3">
            <a:alphaModFix/>
          </a:blip>
          <a:srcRect b="0" l="0" r="0" t="0"/>
          <a:stretch/>
        </p:blipFill>
        <p:spPr>
          <a:xfrm>
            <a:off x="7162643" y="2700498"/>
            <a:ext cx="1238250" cy="600075"/>
          </a:xfrm>
          <a:prstGeom prst="rect">
            <a:avLst/>
          </a:prstGeom>
          <a:noFill/>
          <a:ln>
            <a:noFill/>
          </a:ln>
        </p:spPr>
      </p:pic>
      <p:sp>
        <p:nvSpPr>
          <p:cNvPr id="233" name="Google Shape;233;p26"/>
          <p:cNvSpPr/>
          <p:nvPr/>
        </p:nvSpPr>
        <p:spPr>
          <a:xfrm>
            <a:off x="7030605" y="3488531"/>
            <a:ext cx="1503795"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VidyoRouter</a:t>
            </a:r>
            <a:endParaRPr b="1" sz="700">
              <a:solidFill>
                <a:srgbClr val="000000"/>
              </a:solidFill>
              <a:latin typeface="Verdana"/>
              <a:ea typeface="Verdana"/>
              <a:cs typeface="Verdana"/>
              <a:sym typeface="Verdana"/>
            </a:endParaRPr>
          </a:p>
        </p:txBody>
      </p:sp>
      <p:sp>
        <p:nvSpPr>
          <p:cNvPr id="234" name="Google Shape;234;p26"/>
          <p:cNvSpPr/>
          <p:nvPr/>
        </p:nvSpPr>
        <p:spPr>
          <a:xfrm>
            <a:off x="7032625" y="819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200">
              <a:solidFill>
                <a:srgbClr val="000000"/>
              </a:solidFill>
              <a:latin typeface="Verdana"/>
              <a:ea typeface="Verdana"/>
              <a:cs typeface="Verdana"/>
              <a:sym typeface="Verdana"/>
            </a:endParaRPr>
          </a:p>
        </p:txBody>
      </p:sp>
      <p:sp>
        <p:nvSpPr>
          <p:cNvPr id="235" name="Google Shape;235;p26"/>
          <p:cNvSpPr/>
          <p:nvPr/>
        </p:nvSpPr>
        <p:spPr>
          <a:xfrm>
            <a:off x="1971463" y="819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600">
              <a:solidFill>
                <a:srgbClr val="000000"/>
              </a:solidFill>
              <a:latin typeface="Verdana"/>
              <a:ea typeface="Verdana"/>
              <a:cs typeface="Verdana"/>
              <a:sym typeface="Verdana"/>
            </a:endParaRPr>
          </a:p>
        </p:txBody>
      </p:sp>
      <p:sp>
        <p:nvSpPr>
          <p:cNvPr id="236" name="Google Shape;236;p26"/>
          <p:cNvSpPr txBox="1"/>
          <p:nvPr/>
        </p:nvSpPr>
        <p:spPr>
          <a:xfrm>
            <a:off x="457200" y="3943350"/>
            <a:ext cx="84582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 customer with a VidyoPortal and a standalone VidyoRouter</a:t>
            </a:r>
            <a:endParaRPr sz="1600">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The customer has decided to place the infrastructure in their LAN/Datacenter behind a NAT firewall with a 1 to 1 NAT.</a:t>
            </a:r>
            <a:endParaRPr sz="1600">
              <a:solidFill>
                <a:schemeClr val="dk1"/>
              </a:solidFill>
              <a:latin typeface="Arial"/>
              <a:ea typeface="Arial"/>
              <a:cs typeface="Arial"/>
              <a:sym typeface="Arial"/>
            </a:endParaRPr>
          </a:p>
        </p:txBody>
      </p:sp>
      <p:pic>
        <p:nvPicPr>
          <p:cNvPr id="237" name="Google Shape;237;p26"/>
          <p:cNvPicPr preferRelativeResize="0"/>
          <p:nvPr/>
        </p:nvPicPr>
        <p:blipFill rotWithShape="1">
          <a:blip r:embed="rId3">
            <a:alphaModFix/>
          </a:blip>
          <a:srcRect b="0" l="0" r="0" t="0"/>
          <a:stretch/>
        </p:blipFill>
        <p:spPr>
          <a:xfrm>
            <a:off x="7142005" y="1609661"/>
            <a:ext cx="1238250" cy="600075"/>
          </a:xfrm>
          <a:prstGeom prst="rect">
            <a:avLst/>
          </a:prstGeom>
          <a:noFill/>
          <a:ln>
            <a:noFill/>
          </a:ln>
        </p:spPr>
      </p:pic>
      <p:sp>
        <p:nvSpPr>
          <p:cNvPr id="238" name="Google Shape;238;p26"/>
          <p:cNvSpPr/>
          <p:nvPr/>
        </p:nvSpPr>
        <p:spPr>
          <a:xfrm>
            <a:off x="7142005" y="2323921"/>
            <a:ext cx="1177925" cy="15716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VidyoPortal</a:t>
            </a:r>
            <a:endParaRPr b="1" sz="700">
              <a:solidFill>
                <a:srgbClr val="000000"/>
              </a:solidFill>
              <a:latin typeface="Verdana"/>
              <a:ea typeface="Verdana"/>
              <a:cs typeface="Verdana"/>
              <a:sym typeface="Verdana"/>
            </a:endParaRPr>
          </a:p>
        </p:txBody>
      </p:sp>
      <p:sp>
        <p:nvSpPr>
          <p:cNvPr id="239" name="Google Shape;239;p26"/>
          <p:cNvSpPr/>
          <p:nvPr/>
        </p:nvSpPr>
        <p:spPr>
          <a:xfrm>
            <a:off x="5499567" y="1536915"/>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64.25.26.27</a:t>
            </a:r>
            <a:endParaRPr b="1" sz="900">
              <a:solidFill>
                <a:schemeClr val="dk1"/>
              </a:solidFill>
              <a:latin typeface="Verdana"/>
              <a:ea typeface="Verdana"/>
              <a:cs typeface="Verdana"/>
              <a:sym typeface="Verdana"/>
            </a:endParaRPr>
          </a:p>
        </p:txBody>
      </p:sp>
      <p:sp>
        <p:nvSpPr>
          <p:cNvPr id="240" name="Google Shape;240;p26"/>
          <p:cNvSpPr/>
          <p:nvPr/>
        </p:nvSpPr>
        <p:spPr>
          <a:xfrm>
            <a:off x="5513176" y="979760"/>
            <a:ext cx="1797715" cy="269081"/>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b="1" sz="1200">
              <a:solidFill>
                <a:srgbClr val="000000"/>
              </a:solidFill>
              <a:latin typeface="Verdana"/>
              <a:ea typeface="Verdana"/>
              <a:cs typeface="Verdana"/>
              <a:sym typeface="Verdana"/>
            </a:endParaRPr>
          </a:p>
        </p:txBody>
      </p:sp>
      <p:sp>
        <p:nvSpPr>
          <p:cNvPr id="241" name="Google Shape;241;p26"/>
          <p:cNvSpPr/>
          <p:nvPr/>
        </p:nvSpPr>
        <p:spPr>
          <a:xfrm>
            <a:off x="3176887" y="985213"/>
            <a:ext cx="1346200" cy="20121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a:p>
        </p:txBody>
      </p:sp>
      <p:pic>
        <p:nvPicPr>
          <p:cNvPr id="242" name="Google Shape;242;p26"/>
          <p:cNvPicPr preferRelativeResize="0"/>
          <p:nvPr/>
        </p:nvPicPr>
        <p:blipFill rotWithShape="1">
          <a:blip r:embed="rId4">
            <a:alphaModFix/>
          </a:blip>
          <a:srcRect b="0" l="0" r="0" t="0"/>
          <a:stretch/>
        </p:blipFill>
        <p:spPr>
          <a:xfrm>
            <a:off x="1000007" y="1190626"/>
            <a:ext cx="533400" cy="400050"/>
          </a:xfrm>
          <a:prstGeom prst="rect">
            <a:avLst/>
          </a:prstGeom>
          <a:noFill/>
          <a:ln>
            <a:noFill/>
          </a:ln>
        </p:spPr>
      </p:pic>
      <p:sp>
        <p:nvSpPr>
          <p:cNvPr id="243" name="Google Shape;243;p26"/>
          <p:cNvSpPr/>
          <p:nvPr/>
        </p:nvSpPr>
        <p:spPr>
          <a:xfrm>
            <a:off x="619007" y="1570436"/>
            <a:ext cx="2286000" cy="53459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Office User</a:t>
            </a:r>
            <a:endParaRPr b="1" sz="1050">
              <a:solidFill>
                <a:srgbClr val="000000"/>
              </a:solidFill>
              <a:latin typeface="Verdana"/>
              <a:ea typeface="Verdana"/>
              <a:cs typeface="Verdana"/>
              <a:sym typeface="Verdana"/>
            </a:endParaRPr>
          </a:p>
          <a:p>
            <a:pPr indent="0" lvl="0" marL="0" marR="0" rtl="0" algn="ctr">
              <a:spcBef>
                <a:spcPts val="0"/>
              </a:spcBef>
              <a:spcAft>
                <a:spcPts val="0"/>
              </a:spcAft>
              <a:buNone/>
            </a:pPr>
            <a:r>
              <a:t/>
            </a:r>
            <a:endParaRPr sz="1200">
              <a:solidFill>
                <a:srgbClr val="000000"/>
              </a:solidFill>
              <a:latin typeface="Verdana"/>
              <a:ea typeface="Verdana"/>
              <a:cs typeface="Verdana"/>
              <a:sym typeface="Verdana"/>
            </a:endParaRPr>
          </a:p>
        </p:txBody>
      </p:sp>
      <p:pic>
        <p:nvPicPr>
          <p:cNvPr id="244" name="Google Shape;244;p26"/>
          <p:cNvPicPr preferRelativeResize="0"/>
          <p:nvPr/>
        </p:nvPicPr>
        <p:blipFill rotWithShape="1">
          <a:blip r:embed="rId4">
            <a:alphaModFix/>
          </a:blip>
          <a:srcRect b="0" l="0" r="0" t="0"/>
          <a:stretch/>
        </p:blipFill>
        <p:spPr>
          <a:xfrm>
            <a:off x="1017376" y="2050900"/>
            <a:ext cx="533400" cy="400050"/>
          </a:xfrm>
          <a:prstGeom prst="rect">
            <a:avLst/>
          </a:prstGeom>
          <a:noFill/>
          <a:ln>
            <a:noFill/>
          </a:ln>
        </p:spPr>
      </p:pic>
      <p:sp>
        <p:nvSpPr>
          <p:cNvPr id="245" name="Google Shape;245;p26"/>
          <p:cNvSpPr/>
          <p:nvPr/>
        </p:nvSpPr>
        <p:spPr>
          <a:xfrm>
            <a:off x="636376" y="2429519"/>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Home User</a:t>
            </a:r>
            <a:endParaRPr b="1" sz="1050">
              <a:solidFill>
                <a:srgbClr val="000000"/>
              </a:solidFill>
              <a:latin typeface="Verdana"/>
              <a:ea typeface="Verdana"/>
              <a:cs typeface="Verdana"/>
              <a:sym typeface="Verdana"/>
            </a:endParaRPr>
          </a:p>
        </p:txBody>
      </p:sp>
      <p:sp>
        <p:nvSpPr>
          <p:cNvPr id="246" name="Google Shape;246;p26"/>
          <p:cNvSpPr/>
          <p:nvPr/>
        </p:nvSpPr>
        <p:spPr>
          <a:xfrm>
            <a:off x="7299905" y="3363936"/>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10.25.26.28</a:t>
            </a:r>
            <a:endParaRPr b="1" sz="900">
              <a:solidFill>
                <a:schemeClr val="dk1"/>
              </a:solidFill>
              <a:latin typeface="Verdana"/>
              <a:ea typeface="Verdana"/>
              <a:cs typeface="Verdana"/>
              <a:sym typeface="Verdana"/>
            </a:endParaRPr>
          </a:p>
        </p:txBody>
      </p:sp>
      <p:cxnSp>
        <p:nvCxnSpPr>
          <p:cNvPr id="247" name="Google Shape;247;p26"/>
          <p:cNvCxnSpPr/>
          <p:nvPr/>
        </p:nvCxnSpPr>
        <p:spPr>
          <a:xfrm>
            <a:off x="4038600" y="2379026"/>
            <a:ext cx="2829424" cy="0"/>
          </a:xfrm>
          <a:prstGeom prst="straightConnector1">
            <a:avLst/>
          </a:prstGeom>
          <a:noFill/>
          <a:ln cap="flat" cmpd="sng" w="25400">
            <a:solidFill>
              <a:schemeClr val="dk1"/>
            </a:solidFill>
            <a:prstDash val="dash"/>
            <a:round/>
            <a:headEnd len="sm" w="sm" type="none"/>
            <a:tailEnd len="med" w="med" type="stealth"/>
          </a:ln>
        </p:spPr>
      </p:cxnSp>
      <p:cxnSp>
        <p:nvCxnSpPr>
          <p:cNvPr id="248" name="Google Shape;248;p26"/>
          <p:cNvCxnSpPr/>
          <p:nvPr/>
        </p:nvCxnSpPr>
        <p:spPr>
          <a:xfrm>
            <a:off x="3793074" y="1248841"/>
            <a:ext cx="0" cy="2260371"/>
          </a:xfrm>
          <a:prstGeom prst="straightConnector1">
            <a:avLst/>
          </a:prstGeom>
          <a:noFill/>
          <a:ln cap="flat" cmpd="sng" w="38100">
            <a:solidFill>
              <a:schemeClr val="accent4"/>
            </a:solidFill>
            <a:prstDash val="solid"/>
            <a:round/>
            <a:headEnd len="sm" w="sm" type="none"/>
            <a:tailEnd len="sm" w="sm" type="none"/>
          </a:ln>
        </p:spPr>
      </p:cxnSp>
      <p:pic>
        <p:nvPicPr>
          <p:cNvPr id="249" name="Google Shape;249;p26"/>
          <p:cNvPicPr preferRelativeResize="0"/>
          <p:nvPr/>
        </p:nvPicPr>
        <p:blipFill rotWithShape="1">
          <a:blip r:embed="rId4">
            <a:alphaModFix/>
          </a:blip>
          <a:srcRect b="0" l="0" r="0" t="0"/>
          <a:stretch/>
        </p:blipFill>
        <p:spPr>
          <a:xfrm>
            <a:off x="1000007" y="2968472"/>
            <a:ext cx="533400" cy="400050"/>
          </a:xfrm>
          <a:prstGeom prst="rect">
            <a:avLst/>
          </a:prstGeom>
          <a:noFill/>
          <a:ln>
            <a:noFill/>
          </a:ln>
        </p:spPr>
      </p:pic>
      <p:sp>
        <p:nvSpPr>
          <p:cNvPr id="250" name="Google Shape;250;p26"/>
          <p:cNvSpPr/>
          <p:nvPr/>
        </p:nvSpPr>
        <p:spPr>
          <a:xfrm>
            <a:off x="619007" y="3347091"/>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Guest User</a:t>
            </a:r>
            <a:endParaRPr b="1" sz="1050">
              <a:solidFill>
                <a:srgbClr val="000000"/>
              </a:solidFill>
              <a:latin typeface="Verdana"/>
              <a:ea typeface="Verdana"/>
              <a:cs typeface="Verdana"/>
              <a:sym typeface="Verdana"/>
            </a:endParaRPr>
          </a:p>
        </p:txBody>
      </p:sp>
      <p:cxnSp>
        <p:nvCxnSpPr>
          <p:cNvPr id="251" name="Google Shape;251;p26"/>
          <p:cNvCxnSpPr/>
          <p:nvPr/>
        </p:nvCxnSpPr>
        <p:spPr>
          <a:xfrm>
            <a:off x="6503776" y="1266266"/>
            <a:ext cx="0" cy="2260371"/>
          </a:xfrm>
          <a:prstGeom prst="straightConnector1">
            <a:avLst/>
          </a:prstGeom>
          <a:noFill/>
          <a:ln cap="flat" cmpd="sng" w="38100">
            <a:solidFill>
              <a:schemeClr val="accent4"/>
            </a:solidFill>
            <a:prstDash val="solid"/>
            <a:round/>
            <a:headEnd len="sm" w="sm" type="none"/>
            <a:tailEnd len="sm" w="sm" type="none"/>
          </a:ln>
        </p:spPr>
      </p:cxnSp>
      <p:sp>
        <p:nvSpPr>
          <p:cNvPr id="252" name="Google Shape;252;p26"/>
          <p:cNvSpPr txBox="1"/>
          <p:nvPr/>
        </p:nvSpPr>
        <p:spPr>
          <a:xfrm>
            <a:off x="1735349" y="1469129"/>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53" name="Google Shape;253;p26"/>
          <p:cNvSpPr txBox="1"/>
          <p:nvPr/>
        </p:nvSpPr>
        <p:spPr>
          <a:xfrm>
            <a:off x="1735349" y="1606267"/>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54" name="Google Shape;254;p26"/>
          <p:cNvSpPr txBox="1"/>
          <p:nvPr/>
        </p:nvSpPr>
        <p:spPr>
          <a:xfrm>
            <a:off x="1731009" y="1746326"/>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255" name="Google Shape;255;p26"/>
          <p:cNvSpPr txBox="1"/>
          <p:nvPr/>
        </p:nvSpPr>
        <p:spPr>
          <a:xfrm>
            <a:off x="1783716" y="2379027"/>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56" name="Google Shape;256;p26"/>
          <p:cNvSpPr txBox="1"/>
          <p:nvPr/>
        </p:nvSpPr>
        <p:spPr>
          <a:xfrm>
            <a:off x="1783716" y="2516165"/>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57" name="Google Shape;257;p26"/>
          <p:cNvSpPr txBox="1"/>
          <p:nvPr/>
        </p:nvSpPr>
        <p:spPr>
          <a:xfrm>
            <a:off x="1779376" y="2656224"/>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258" name="Google Shape;258;p26"/>
          <p:cNvSpPr txBox="1"/>
          <p:nvPr/>
        </p:nvSpPr>
        <p:spPr>
          <a:xfrm>
            <a:off x="1850577" y="3337783"/>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59" name="Google Shape;259;p26"/>
          <p:cNvSpPr txBox="1"/>
          <p:nvPr/>
        </p:nvSpPr>
        <p:spPr>
          <a:xfrm>
            <a:off x="1850577" y="3474921"/>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60" name="Google Shape;260;p26"/>
          <p:cNvSpPr txBox="1"/>
          <p:nvPr/>
        </p:nvSpPr>
        <p:spPr>
          <a:xfrm>
            <a:off x="1846237" y="3614980"/>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261" name="Google Shape;261;p26"/>
          <p:cNvSpPr txBox="1"/>
          <p:nvPr/>
        </p:nvSpPr>
        <p:spPr>
          <a:xfrm>
            <a:off x="3944514" y="1800644"/>
            <a:ext cx="1312863" cy="208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p:txBody>
      </p:sp>
      <p:sp>
        <p:nvSpPr>
          <p:cNvPr id="262" name="Google Shape;262;p26"/>
          <p:cNvSpPr txBox="1"/>
          <p:nvPr/>
        </p:nvSpPr>
        <p:spPr>
          <a:xfrm>
            <a:off x="3944514" y="1937782"/>
            <a:ext cx="1524000" cy="2460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C89E0C"/>
                </a:solidFill>
                <a:latin typeface="Arial"/>
                <a:ea typeface="Arial"/>
                <a:cs typeface="Arial"/>
                <a:sym typeface="Arial"/>
              </a:rPr>
              <a:t>SCIP(S):  17990</a:t>
            </a:r>
            <a:endParaRPr/>
          </a:p>
        </p:txBody>
      </p:sp>
      <p:sp>
        <p:nvSpPr>
          <p:cNvPr id="263" name="Google Shape;263;p26"/>
          <p:cNvSpPr txBox="1"/>
          <p:nvPr/>
        </p:nvSpPr>
        <p:spPr>
          <a:xfrm>
            <a:off x="3940174" y="2077841"/>
            <a:ext cx="1927226"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264" name="Google Shape;264;p26"/>
          <p:cNvCxnSpPr/>
          <p:nvPr/>
        </p:nvCxnSpPr>
        <p:spPr>
          <a:xfrm>
            <a:off x="6607757" y="1677438"/>
            <a:ext cx="424868" cy="0"/>
          </a:xfrm>
          <a:prstGeom prst="straightConnector1">
            <a:avLst/>
          </a:prstGeom>
          <a:noFill/>
          <a:ln cap="flat" cmpd="sng" w="25400">
            <a:solidFill>
              <a:schemeClr val="dk1"/>
            </a:solidFill>
            <a:prstDash val="dash"/>
            <a:round/>
            <a:headEnd len="sm" w="sm" type="none"/>
            <a:tailEnd len="med" w="med" type="stealth"/>
          </a:ln>
        </p:spPr>
      </p:cxnSp>
      <p:cxnSp>
        <p:nvCxnSpPr>
          <p:cNvPr id="265" name="Google Shape;265;p26"/>
          <p:cNvCxnSpPr/>
          <p:nvPr/>
        </p:nvCxnSpPr>
        <p:spPr>
          <a:xfrm>
            <a:off x="6655590" y="3000535"/>
            <a:ext cx="424868" cy="0"/>
          </a:xfrm>
          <a:prstGeom prst="straightConnector1">
            <a:avLst/>
          </a:prstGeom>
          <a:noFill/>
          <a:ln cap="flat" cmpd="sng" w="25400">
            <a:solidFill>
              <a:schemeClr val="dk1"/>
            </a:solidFill>
            <a:prstDash val="dash"/>
            <a:round/>
            <a:headEnd len="sm" w="sm" type="none"/>
            <a:tailEnd len="med" w="med" type="stealth"/>
          </a:ln>
        </p:spPr>
      </p:cxnSp>
      <p:sp>
        <p:nvSpPr>
          <p:cNvPr id="266" name="Google Shape;266;p26"/>
          <p:cNvSpPr/>
          <p:nvPr/>
        </p:nvSpPr>
        <p:spPr>
          <a:xfrm>
            <a:off x="7279267" y="2156958"/>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10.25.26.27</a:t>
            </a:r>
            <a:endParaRPr b="1" sz="900">
              <a:solidFill>
                <a:schemeClr val="dk1"/>
              </a:solidFill>
              <a:latin typeface="Verdana"/>
              <a:ea typeface="Verdana"/>
              <a:cs typeface="Verdana"/>
              <a:sym typeface="Verdana"/>
            </a:endParaRPr>
          </a:p>
        </p:txBody>
      </p:sp>
      <p:sp>
        <p:nvSpPr>
          <p:cNvPr id="267" name="Google Shape;267;p26"/>
          <p:cNvSpPr/>
          <p:nvPr/>
        </p:nvSpPr>
        <p:spPr>
          <a:xfrm>
            <a:off x="5499566" y="2885119"/>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64.25.26.28</a:t>
            </a:r>
            <a:endParaRPr b="1" sz="900">
              <a:solidFill>
                <a:schemeClr val="dk1"/>
              </a:solidFill>
              <a:latin typeface="Verdana"/>
              <a:ea typeface="Verdana"/>
              <a:cs typeface="Verdana"/>
              <a:sym typeface="Verdana"/>
            </a:endParaRPr>
          </a:p>
        </p:txBody>
      </p:sp>
      <p:sp>
        <p:nvSpPr>
          <p:cNvPr id="268" name="Google Shape;268;p26"/>
          <p:cNvSpPr/>
          <p:nvPr/>
        </p:nvSpPr>
        <p:spPr>
          <a:xfrm>
            <a:off x="4503486" y="819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WAN</a:t>
            </a:r>
            <a:endParaRPr b="1" sz="1200">
              <a:solidFill>
                <a:srgbClr val="000000"/>
              </a:solidFill>
              <a:latin typeface="Verdana"/>
              <a:ea typeface="Verdana"/>
              <a:cs typeface="Verdana"/>
              <a:sym typeface="Verdana"/>
            </a:endParaRPr>
          </a:p>
        </p:txBody>
      </p:sp>
      <p:cxnSp>
        <p:nvCxnSpPr>
          <p:cNvPr id="269" name="Google Shape;269;p26"/>
          <p:cNvCxnSpPr/>
          <p:nvPr/>
        </p:nvCxnSpPr>
        <p:spPr>
          <a:xfrm>
            <a:off x="1868964" y="2274231"/>
            <a:ext cx="2106824" cy="0"/>
          </a:xfrm>
          <a:prstGeom prst="straightConnector1">
            <a:avLst/>
          </a:prstGeom>
          <a:noFill/>
          <a:ln cap="flat" cmpd="sng" w="25400">
            <a:solidFill>
              <a:schemeClr val="dk1"/>
            </a:solidFill>
            <a:prstDash val="dash"/>
            <a:round/>
            <a:headEnd len="sm" w="sm" type="none"/>
            <a:tailEnd len="med" w="med" type="stealth"/>
          </a:ln>
        </p:spPr>
      </p:cxnSp>
      <p:cxnSp>
        <p:nvCxnSpPr>
          <p:cNvPr id="270" name="Google Shape;270;p26"/>
          <p:cNvCxnSpPr/>
          <p:nvPr/>
        </p:nvCxnSpPr>
        <p:spPr>
          <a:xfrm>
            <a:off x="1868964" y="1397432"/>
            <a:ext cx="2106824" cy="0"/>
          </a:xfrm>
          <a:prstGeom prst="straightConnector1">
            <a:avLst/>
          </a:prstGeom>
          <a:noFill/>
          <a:ln cap="flat" cmpd="sng" w="25400">
            <a:solidFill>
              <a:schemeClr val="dk1"/>
            </a:solidFill>
            <a:prstDash val="dash"/>
            <a:round/>
            <a:headEnd len="sm" w="sm" type="none"/>
            <a:tailEnd len="med" w="med" type="stealth"/>
          </a:ln>
        </p:spPr>
      </p:cxnSp>
      <p:cxnSp>
        <p:nvCxnSpPr>
          <p:cNvPr id="271" name="Google Shape;271;p26"/>
          <p:cNvCxnSpPr/>
          <p:nvPr/>
        </p:nvCxnSpPr>
        <p:spPr>
          <a:xfrm>
            <a:off x="1846237" y="3300573"/>
            <a:ext cx="2106824" cy="0"/>
          </a:xfrm>
          <a:prstGeom prst="straightConnector1">
            <a:avLst/>
          </a:prstGeom>
          <a:noFill/>
          <a:ln cap="flat" cmpd="sng" w="25400">
            <a:solidFill>
              <a:schemeClr val="dk1"/>
            </a:solidFill>
            <a:prstDash val="dash"/>
            <a:round/>
            <a:headEnd len="sm" w="sm"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Common Deployment Options - </a:t>
            </a:r>
            <a:r>
              <a:rPr b="1" i="0" lang="en-US" sz="2500" u="none" cap="none" strike="noStrike">
                <a:solidFill>
                  <a:schemeClr val="dk1"/>
                </a:solidFill>
                <a:latin typeface="Arial"/>
                <a:ea typeface="Arial"/>
                <a:cs typeface="Arial"/>
                <a:sym typeface="Arial"/>
              </a:rPr>
              <a:t>DMZ Deployment</a:t>
            </a:r>
            <a:endParaRPr b="1" i="0" sz="2500" u="none" cap="none" strike="noStrike">
              <a:solidFill>
                <a:schemeClr val="dk1"/>
              </a:solidFill>
              <a:latin typeface="Arial"/>
              <a:ea typeface="Arial"/>
              <a:cs typeface="Arial"/>
              <a:sym typeface="Arial"/>
            </a:endParaRPr>
          </a:p>
        </p:txBody>
      </p:sp>
      <p:pic>
        <p:nvPicPr>
          <p:cNvPr id="277" name="Google Shape;277;p27"/>
          <p:cNvPicPr preferRelativeResize="0"/>
          <p:nvPr/>
        </p:nvPicPr>
        <p:blipFill rotWithShape="1">
          <a:blip r:embed="rId3">
            <a:alphaModFix/>
          </a:blip>
          <a:srcRect b="0" l="0" r="0" t="0"/>
          <a:stretch/>
        </p:blipFill>
        <p:spPr>
          <a:xfrm>
            <a:off x="5486624" y="2643256"/>
            <a:ext cx="945617" cy="458261"/>
          </a:xfrm>
          <a:prstGeom prst="rect">
            <a:avLst/>
          </a:prstGeom>
          <a:noFill/>
          <a:ln>
            <a:noFill/>
          </a:ln>
        </p:spPr>
      </p:pic>
      <p:sp>
        <p:nvSpPr>
          <p:cNvPr id="278" name="Google Shape;278;p27"/>
          <p:cNvSpPr/>
          <p:nvPr/>
        </p:nvSpPr>
        <p:spPr>
          <a:xfrm>
            <a:off x="5398809" y="3257550"/>
            <a:ext cx="1148406" cy="11456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VidyoReplay</a:t>
            </a:r>
            <a:endParaRPr b="1" sz="700">
              <a:solidFill>
                <a:srgbClr val="000000"/>
              </a:solidFill>
              <a:latin typeface="Verdana"/>
              <a:ea typeface="Verdana"/>
              <a:cs typeface="Verdana"/>
              <a:sym typeface="Verdana"/>
            </a:endParaRPr>
          </a:p>
        </p:txBody>
      </p:sp>
      <p:sp>
        <p:nvSpPr>
          <p:cNvPr id="279" name="Google Shape;279;p27"/>
          <p:cNvSpPr/>
          <p:nvPr/>
        </p:nvSpPr>
        <p:spPr>
          <a:xfrm>
            <a:off x="7566025" y="992981"/>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200">
              <a:solidFill>
                <a:srgbClr val="000000"/>
              </a:solidFill>
              <a:latin typeface="Verdana"/>
              <a:ea typeface="Verdana"/>
              <a:cs typeface="Verdana"/>
              <a:sym typeface="Verdana"/>
            </a:endParaRPr>
          </a:p>
        </p:txBody>
      </p:sp>
      <p:sp>
        <p:nvSpPr>
          <p:cNvPr id="280" name="Google Shape;280;p27"/>
          <p:cNvSpPr/>
          <p:nvPr/>
        </p:nvSpPr>
        <p:spPr>
          <a:xfrm>
            <a:off x="1092899" y="956708"/>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600">
              <a:solidFill>
                <a:srgbClr val="000000"/>
              </a:solidFill>
              <a:latin typeface="Verdana"/>
              <a:ea typeface="Verdana"/>
              <a:cs typeface="Verdana"/>
              <a:sym typeface="Verdana"/>
            </a:endParaRPr>
          </a:p>
        </p:txBody>
      </p:sp>
      <p:sp>
        <p:nvSpPr>
          <p:cNvPr id="281" name="Google Shape;281;p27"/>
          <p:cNvSpPr txBox="1"/>
          <p:nvPr/>
        </p:nvSpPr>
        <p:spPr>
          <a:xfrm>
            <a:off x="312930" y="3976968"/>
            <a:ext cx="8458200" cy="685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 customer with a VidyoRouter, VidyoPortal and a VidyoReplay.</a:t>
            </a:r>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The customer wants a higher security deployment and doesn’t want UDP traffic to enter their LAN.</a:t>
            </a:r>
            <a:endParaRPr sz="1600">
              <a:solidFill>
                <a:schemeClr val="dk1"/>
              </a:solidFill>
              <a:latin typeface="Arial"/>
              <a:ea typeface="Arial"/>
              <a:cs typeface="Arial"/>
              <a:sym typeface="Arial"/>
            </a:endParaRPr>
          </a:p>
        </p:txBody>
      </p:sp>
      <p:pic>
        <p:nvPicPr>
          <p:cNvPr id="282" name="Google Shape;282;p27"/>
          <p:cNvPicPr preferRelativeResize="0"/>
          <p:nvPr/>
        </p:nvPicPr>
        <p:blipFill rotWithShape="1">
          <a:blip r:embed="rId3">
            <a:alphaModFix/>
          </a:blip>
          <a:srcRect b="0" l="0" r="0" t="0"/>
          <a:stretch/>
        </p:blipFill>
        <p:spPr>
          <a:xfrm>
            <a:off x="7682469" y="1369041"/>
            <a:ext cx="1011395" cy="490138"/>
          </a:xfrm>
          <a:prstGeom prst="rect">
            <a:avLst/>
          </a:prstGeom>
          <a:noFill/>
          <a:ln>
            <a:noFill/>
          </a:ln>
        </p:spPr>
      </p:pic>
      <p:sp>
        <p:nvSpPr>
          <p:cNvPr id="283" name="Google Shape;283;p27"/>
          <p:cNvSpPr/>
          <p:nvPr/>
        </p:nvSpPr>
        <p:spPr>
          <a:xfrm>
            <a:off x="7599205" y="2073267"/>
            <a:ext cx="1177925" cy="15716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VidyoPortal</a:t>
            </a:r>
            <a:endParaRPr b="1" sz="700">
              <a:solidFill>
                <a:srgbClr val="000000"/>
              </a:solidFill>
              <a:latin typeface="Verdana"/>
              <a:ea typeface="Verdana"/>
              <a:cs typeface="Verdana"/>
              <a:sym typeface="Verdana"/>
            </a:endParaRPr>
          </a:p>
        </p:txBody>
      </p:sp>
      <p:sp>
        <p:nvSpPr>
          <p:cNvPr id="284" name="Google Shape;284;p27"/>
          <p:cNvSpPr/>
          <p:nvPr/>
        </p:nvSpPr>
        <p:spPr>
          <a:xfrm>
            <a:off x="3479334" y="1451274"/>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64.25.26.27</a:t>
            </a:r>
            <a:endParaRPr b="1" sz="900">
              <a:solidFill>
                <a:schemeClr val="dk1"/>
              </a:solidFill>
              <a:latin typeface="Verdana"/>
              <a:ea typeface="Verdana"/>
              <a:cs typeface="Verdana"/>
              <a:sym typeface="Verdana"/>
            </a:endParaRPr>
          </a:p>
        </p:txBody>
      </p:sp>
      <p:sp>
        <p:nvSpPr>
          <p:cNvPr id="285" name="Google Shape;285;p27"/>
          <p:cNvSpPr/>
          <p:nvPr/>
        </p:nvSpPr>
        <p:spPr>
          <a:xfrm>
            <a:off x="6187741" y="3661209"/>
            <a:ext cx="1797715" cy="269081"/>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050">
                <a:solidFill>
                  <a:srgbClr val="000000"/>
                </a:solidFill>
                <a:latin typeface="Verdana"/>
                <a:ea typeface="Verdana"/>
                <a:cs typeface="Verdana"/>
                <a:sym typeface="Verdana"/>
              </a:rPr>
              <a:t>Firewall/NAT</a:t>
            </a:r>
            <a:endParaRPr b="1" sz="1050">
              <a:solidFill>
                <a:srgbClr val="000000"/>
              </a:solidFill>
              <a:latin typeface="Verdana"/>
              <a:ea typeface="Verdana"/>
              <a:cs typeface="Verdana"/>
              <a:sym typeface="Verdana"/>
            </a:endParaRPr>
          </a:p>
        </p:txBody>
      </p:sp>
      <p:pic>
        <p:nvPicPr>
          <p:cNvPr id="286" name="Google Shape;286;p27"/>
          <p:cNvPicPr preferRelativeResize="0"/>
          <p:nvPr/>
        </p:nvPicPr>
        <p:blipFill rotWithShape="1">
          <a:blip r:embed="rId4">
            <a:alphaModFix/>
          </a:blip>
          <a:srcRect b="0" l="0" r="0" t="0"/>
          <a:stretch/>
        </p:blipFill>
        <p:spPr>
          <a:xfrm>
            <a:off x="381000" y="1190626"/>
            <a:ext cx="533400" cy="400050"/>
          </a:xfrm>
          <a:prstGeom prst="rect">
            <a:avLst/>
          </a:prstGeom>
          <a:noFill/>
          <a:ln>
            <a:noFill/>
          </a:ln>
        </p:spPr>
      </p:pic>
      <p:sp>
        <p:nvSpPr>
          <p:cNvPr id="287" name="Google Shape;287;p27"/>
          <p:cNvSpPr/>
          <p:nvPr/>
        </p:nvSpPr>
        <p:spPr>
          <a:xfrm>
            <a:off x="0" y="1570436"/>
            <a:ext cx="2286000" cy="53459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Office User</a:t>
            </a:r>
            <a:endParaRPr b="1" sz="1050">
              <a:solidFill>
                <a:srgbClr val="000000"/>
              </a:solidFill>
              <a:latin typeface="Verdana"/>
              <a:ea typeface="Verdana"/>
              <a:cs typeface="Verdana"/>
              <a:sym typeface="Verdana"/>
            </a:endParaRPr>
          </a:p>
          <a:p>
            <a:pPr indent="0" lvl="0" marL="0" marR="0" rtl="0" algn="ctr">
              <a:spcBef>
                <a:spcPts val="0"/>
              </a:spcBef>
              <a:spcAft>
                <a:spcPts val="0"/>
              </a:spcAft>
              <a:buNone/>
            </a:pPr>
            <a:r>
              <a:t/>
            </a:r>
            <a:endParaRPr sz="1200">
              <a:solidFill>
                <a:srgbClr val="000000"/>
              </a:solidFill>
              <a:latin typeface="Verdana"/>
              <a:ea typeface="Verdana"/>
              <a:cs typeface="Verdana"/>
              <a:sym typeface="Verdana"/>
            </a:endParaRPr>
          </a:p>
        </p:txBody>
      </p:sp>
      <p:pic>
        <p:nvPicPr>
          <p:cNvPr id="288" name="Google Shape;288;p27"/>
          <p:cNvPicPr preferRelativeResize="0"/>
          <p:nvPr/>
        </p:nvPicPr>
        <p:blipFill rotWithShape="1">
          <a:blip r:embed="rId4">
            <a:alphaModFix/>
          </a:blip>
          <a:srcRect b="0" l="0" r="0" t="0"/>
          <a:stretch/>
        </p:blipFill>
        <p:spPr>
          <a:xfrm>
            <a:off x="398369" y="2050900"/>
            <a:ext cx="533400" cy="400050"/>
          </a:xfrm>
          <a:prstGeom prst="rect">
            <a:avLst/>
          </a:prstGeom>
          <a:noFill/>
          <a:ln>
            <a:noFill/>
          </a:ln>
        </p:spPr>
      </p:pic>
      <p:sp>
        <p:nvSpPr>
          <p:cNvPr id="289" name="Google Shape;289;p27"/>
          <p:cNvSpPr/>
          <p:nvPr/>
        </p:nvSpPr>
        <p:spPr>
          <a:xfrm>
            <a:off x="17369" y="2429519"/>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Home User</a:t>
            </a:r>
            <a:endParaRPr b="1" sz="1050">
              <a:solidFill>
                <a:srgbClr val="000000"/>
              </a:solidFill>
              <a:latin typeface="Verdana"/>
              <a:ea typeface="Verdana"/>
              <a:cs typeface="Verdana"/>
              <a:sym typeface="Verdana"/>
            </a:endParaRPr>
          </a:p>
        </p:txBody>
      </p:sp>
      <p:sp>
        <p:nvSpPr>
          <p:cNvPr id="290" name="Google Shape;290;p27"/>
          <p:cNvSpPr/>
          <p:nvPr/>
        </p:nvSpPr>
        <p:spPr>
          <a:xfrm>
            <a:off x="5495995" y="3147349"/>
            <a:ext cx="1006998"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10.22.26.28</a:t>
            </a:r>
            <a:endParaRPr b="1" sz="900">
              <a:solidFill>
                <a:schemeClr val="dk1"/>
              </a:solidFill>
              <a:latin typeface="Verdana"/>
              <a:ea typeface="Verdana"/>
              <a:cs typeface="Verdana"/>
              <a:sym typeface="Verdana"/>
            </a:endParaRPr>
          </a:p>
        </p:txBody>
      </p:sp>
      <p:cxnSp>
        <p:nvCxnSpPr>
          <p:cNvPr id="291" name="Google Shape;291;p27"/>
          <p:cNvCxnSpPr/>
          <p:nvPr/>
        </p:nvCxnSpPr>
        <p:spPr>
          <a:xfrm>
            <a:off x="4539575" y="2250925"/>
            <a:ext cx="777694" cy="0"/>
          </a:xfrm>
          <a:prstGeom prst="straightConnector1">
            <a:avLst/>
          </a:prstGeom>
          <a:noFill/>
          <a:ln cap="flat" cmpd="sng" w="25400">
            <a:solidFill>
              <a:schemeClr val="dk1"/>
            </a:solidFill>
            <a:prstDash val="dash"/>
            <a:round/>
            <a:headEnd len="sm" w="sm" type="none"/>
            <a:tailEnd len="med" w="med" type="stealth"/>
          </a:ln>
        </p:spPr>
      </p:cxnSp>
      <p:cxnSp>
        <p:nvCxnSpPr>
          <p:cNvPr id="292" name="Google Shape;292;p27"/>
          <p:cNvCxnSpPr/>
          <p:nvPr/>
        </p:nvCxnSpPr>
        <p:spPr>
          <a:xfrm>
            <a:off x="3124200" y="1384971"/>
            <a:ext cx="0" cy="2260371"/>
          </a:xfrm>
          <a:prstGeom prst="straightConnector1">
            <a:avLst/>
          </a:prstGeom>
          <a:noFill/>
          <a:ln cap="flat" cmpd="sng" w="38100">
            <a:solidFill>
              <a:schemeClr val="accent4"/>
            </a:solidFill>
            <a:prstDash val="solid"/>
            <a:round/>
            <a:headEnd len="sm" w="sm" type="none"/>
            <a:tailEnd len="sm" w="sm" type="none"/>
          </a:ln>
        </p:spPr>
      </p:cxnSp>
      <p:pic>
        <p:nvPicPr>
          <p:cNvPr id="293" name="Google Shape;293;p27"/>
          <p:cNvPicPr preferRelativeResize="0"/>
          <p:nvPr/>
        </p:nvPicPr>
        <p:blipFill rotWithShape="1">
          <a:blip r:embed="rId4">
            <a:alphaModFix/>
          </a:blip>
          <a:srcRect b="0" l="0" r="0" t="0"/>
          <a:stretch/>
        </p:blipFill>
        <p:spPr>
          <a:xfrm>
            <a:off x="381000" y="2820532"/>
            <a:ext cx="533400" cy="400050"/>
          </a:xfrm>
          <a:prstGeom prst="rect">
            <a:avLst/>
          </a:prstGeom>
          <a:noFill/>
          <a:ln>
            <a:noFill/>
          </a:ln>
        </p:spPr>
      </p:pic>
      <p:sp>
        <p:nvSpPr>
          <p:cNvPr id="294" name="Google Shape;294;p27"/>
          <p:cNvSpPr/>
          <p:nvPr/>
        </p:nvSpPr>
        <p:spPr>
          <a:xfrm>
            <a:off x="0" y="3199151"/>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Guest User</a:t>
            </a:r>
            <a:endParaRPr b="1" sz="1050">
              <a:solidFill>
                <a:srgbClr val="000000"/>
              </a:solidFill>
              <a:latin typeface="Verdana"/>
              <a:ea typeface="Verdana"/>
              <a:cs typeface="Verdana"/>
              <a:sym typeface="Verdana"/>
            </a:endParaRPr>
          </a:p>
        </p:txBody>
      </p:sp>
      <p:cxnSp>
        <p:nvCxnSpPr>
          <p:cNvPr id="295" name="Google Shape;295;p27"/>
          <p:cNvCxnSpPr/>
          <p:nvPr/>
        </p:nvCxnSpPr>
        <p:spPr>
          <a:xfrm>
            <a:off x="7086600" y="1352550"/>
            <a:ext cx="0" cy="2260371"/>
          </a:xfrm>
          <a:prstGeom prst="straightConnector1">
            <a:avLst/>
          </a:prstGeom>
          <a:noFill/>
          <a:ln cap="flat" cmpd="sng" w="38100">
            <a:solidFill>
              <a:schemeClr val="accent4"/>
            </a:solidFill>
            <a:prstDash val="solid"/>
            <a:round/>
            <a:headEnd len="sm" w="sm" type="none"/>
            <a:tailEnd len="sm" w="sm" type="none"/>
          </a:ln>
        </p:spPr>
      </p:cxnSp>
      <p:sp>
        <p:nvSpPr>
          <p:cNvPr id="296" name="Google Shape;296;p27"/>
          <p:cNvSpPr txBox="1"/>
          <p:nvPr/>
        </p:nvSpPr>
        <p:spPr>
          <a:xfrm>
            <a:off x="1118523" y="2246352"/>
            <a:ext cx="2005677"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a:p>
            <a:pPr indent="0" lvl="0" marL="0" marR="0" rtl="0" algn="l">
              <a:spcBef>
                <a:spcPts val="0"/>
              </a:spcBef>
              <a:spcAft>
                <a:spcPts val="0"/>
              </a:spcAft>
              <a:buNone/>
            </a:pPr>
            <a:r>
              <a:rPr b="1" lang="en-US" sz="1000">
                <a:solidFill>
                  <a:srgbClr val="D1AA04"/>
                </a:solidFill>
                <a:latin typeface="Arial"/>
                <a:ea typeface="Arial"/>
                <a:cs typeface="Arial"/>
                <a:sym typeface="Arial"/>
              </a:rPr>
              <a:t>SCIP(S):    17990</a:t>
            </a:r>
            <a:endParaRPr/>
          </a:p>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cxnSp>
        <p:nvCxnSpPr>
          <p:cNvPr id="297" name="Google Shape;297;p27"/>
          <p:cNvCxnSpPr/>
          <p:nvPr/>
        </p:nvCxnSpPr>
        <p:spPr>
          <a:xfrm>
            <a:off x="4495800" y="1566690"/>
            <a:ext cx="2927267" cy="23986"/>
          </a:xfrm>
          <a:prstGeom prst="straightConnector1">
            <a:avLst/>
          </a:prstGeom>
          <a:noFill/>
          <a:ln cap="flat" cmpd="sng" w="25400">
            <a:solidFill>
              <a:schemeClr val="dk1"/>
            </a:solidFill>
            <a:prstDash val="dash"/>
            <a:round/>
            <a:headEnd len="sm" w="sm" type="none"/>
            <a:tailEnd len="med" w="med" type="stealth"/>
          </a:ln>
        </p:spPr>
      </p:cxnSp>
      <p:cxnSp>
        <p:nvCxnSpPr>
          <p:cNvPr id="298" name="Google Shape;298;p27"/>
          <p:cNvCxnSpPr/>
          <p:nvPr/>
        </p:nvCxnSpPr>
        <p:spPr>
          <a:xfrm>
            <a:off x="4486000" y="2899090"/>
            <a:ext cx="831269" cy="0"/>
          </a:xfrm>
          <a:prstGeom prst="straightConnector1">
            <a:avLst/>
          </a:prstGeom>
          <a:noFill/>
          <a:ln cap="flat" cmpd="sng" w="25400">
            <a:solidFill>
              <a:schemeClr val="dk1"/>
            </a:solidFill>
            <a:prstDash val="dash"/>
            <a:round/>
            <a:headEnd len="sm" w="sm" type="none"/>
            <a:tailEnd len="med" w="med" type="stealth"/>
          </a:ln>
        </p:spPr>
      </p:cxnSp>
      <p:sp>
        <p:nvSpPr>
          <p:cNvPr id="299" name="Google Shape;299;p27"/>
          <p:cNvSpPr/>
          <p:nvPr/>
        </p:nvSpPr>
        <p:spPr>
          <a:xfrm>
            <a:off x="7736467" y="1906304"/>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10.25.26.27</a:t>
            </a:r>
            <a:endParaRPr b="1" sz="900">
              <a:solidFill>
                <a:schemeClr val="dk1"/>
              </a:solidFill>
              <a:latin typeface="Verdana"/>
              <a:ea typeface="Verdana"/>
              <a:cs typeface="Verdana"/>
              <a:sym typeface="Verdana"/>
            </a:endParaRPr>
          </a:p>
        </p:txBody>
      </p:sp>
      <p:sp>
        <p:nvSpPr>
          <p:cNvPr id="300" name="Google Shape;300;p27"/>
          <p:cNvSpPr/>
          <p:nvPr/>
        </p:nvSpPr>
        <p:spPr>
          <a:xfrm>
            <a:off x="3479332" y="2761134"/>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64.25.26.28</a:t>
            </a:r>
            <a:endParaRPr b="1" sz="900">
              <a:solidFill>
                <a:schemeClr val="dk1"/>
              </a:solidFill>
              <a:latin typeface="Verdana"/>
              <a:ea typeface="Verdana"/>
              <a:cs typeface="Verdana"/>
              <a:sym typeface="Verdana"/>
            </a:endParaRPr>
          </a:p>
        </p:txBody>
      </p:sp>
      <p:sp>
        <p:nvSpPr>
          <p:cNvPr id="301" name="Google Shape;301;p27"/>
          <p:cNvSpPr/>
          <p:nvPr/>
        </p:nvSpPr>
        <p:spPr>
          <a:xfrm>
            <a:off x="5228546" y="992981"/>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DMZ</a:t>
            </a:r>
            <a:endParaRPr b="1" sz="1200">
              <a:solidFill>
                <a:srgbClr val="000000"/>
              </a:solidFill>
              <a:latin typeface="Verdana"/>
              <a:ea typeface="Verdana"/>
              <a:cs typeface="Verdana"/>
              <a:sym typeface="Verdana"/>
            </a:endParaRPr>
          </a:p>
        </p:txBody>
      </p:sp>
      <p:pic>
        <p:nvPicPr>
          <p:cNvPr id="302" name="Google Shape;302;p27"/>
          <p:cNvPicPr preferRelativeResize="0"/>
          <p:nvPr/>
        </p:nvPicPr>
        <p:blipFill rotWithShape="1">
          <a:blip r:embed="rId3">
            <a:alphaModFix/>
          </a:blip>
          <a:srcRect b="0" l="0" r="0" t="0"/>
          <a:stretch/>
        </p:blipFill>
        <p:spPr>
          <a:xfrm>
            <a:off x="5569180" y="1750065"/>
            <a:ext cx="862628" cy="418043"/>
          </a:xfrm>
          <a:prstGeom prst="rect">
            <a:avLst/>
          </a:prstGeom>
          <a:noFill/>
          <a:ln>
            <a:noFill/>
          </a:ln>
        </p:spPr>
      </p:pic>
      <p:sp>
        <p:nvSpPr>
          <p:cNvPr id="303" name="Google Shape;303;p27"/>
          <p:cNvSpPr/>
          <p:nvPr/>
        </p:nvSpPr>
        <p:spPr>
          <a:xfrm>
            <a:off x="5486400" y="2337356"/>
            <a:ext cx="973224" cy="1094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VidyoRouter</a:t>
            </a:r>
            <a:endParaRPr b="1" sz="700">
              <a:solidFill>
                <a:srgbClr val="000000"/>
              </a:solidFill>
              <a:latin typeface="Verdana"/>
              <a:ea typeface="Verdana"/>
              <a:cs typeface="Verdana"/>
              <a:sym typeface="Verdana"/>
            </a:endParaRPr>
          </a:p>
        </p:txBody>
      </p:sp>
      <p:sp>
        <p:nvSpPr>
          <p:cNvPr id="304" name="Google Shape;304;p27"/>
          <p:cNvSpPr/>
          <p:nvPr/>
        </p:nvSpPr>
        <p:spPr>
          <a:xfrm>
            <a:off x="5507258" y="2215327"/>
            <a:ext cx="9864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10.22.26.29</a:t>
            </a:r>
            <a:endParaRPr b="1" sz="900">
              <a:solidFill>
                <a:schemeClr val="dk1"/>
              </a:solidFill>
              <a:latin typeface="Verdana"/>
              <a:ea typeface="Verdana"/>
              <a:cs typeface="Verdana"/>
              <a:sym typeface="Verdana"/>
            </a:endParaRPr>
          </a:p>
        </p:txBody>
      </p:sp>
      <p:sp>
        <p:nvSpPr>
          <p:cNvPr id="305" name="Google Shape;305;p27"/>
          <p:cNvSpPr/>
          <p:nvPr/>
        </p:nvSpPr>
        <p:spPr>
          <a:xfrm>
            <a:off x="3039228" y="986686"/>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WAN</a:t>
            </a:r>
            <a:endParaRPr b="1" sz="1200">
              <a:solidFill>
                <a:srgbClr val="000000"/>
              </a:solidFill>
              <a:latin typeface="Verdana"/>
              <a:ea typeface="Verdana"/>
              <a:cs typeface="Verdana"/>
              <a:sym typeface="Verdana"/>
            </a:endParaRPr>
          </a:p>
        </p:txBody>
      </p:sp>
      <p:cxnSp>
        <p:nvCxnSpPr>
          <p:cNvPr id="306" name="Google Shape;306;p27"/>
          <p:cNvCxnSpPr/>
          <p:nvPr/>
        </p:nvCxnSpPr>
        <p:spPr>
          <a:xfrm>
            <a:off x="4800600" y="1350898"/>
            <a:ext cx="0" cy="2260371"/>
          </a:xfrm>
          <a:prstGeom prst="straightConnector1">
            <a:avLst/>
          </a:prstGeom>
          <a:noFill/>
          <a:ln cap="flat" cmpd="sng" w="38100">
            <a:solidFill>
              <a:schemeClr val="accent4"/>
            </a:solidFill>
            <a:prstDash val="solid"/>
            <a:round/>
            <a:headEnd len="sm" w="sm" type="none"/>
            <a:tailEnd len="sm" w="sm" type="none"/>
          </a:ln>
        </p:spPr>
      </p:cxnSp>
      <p:sp>
        <p:nvSpPr>
          <p:cNvPr id="307" name="Google Shape;307;p27"/>
          <p:cNvSpPr/>
          <p:nvPr/>
        </p:nvSpPr>
        <p:spPr>
          <a:xfrm>
            <a:off x="3479333" y="2105026"/>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64.25.26.29</a:t>
            </a:r>
            <a:endParaRPr b="1" sz="900">
              <a:solidFill>
                <a:schemeClr val="dk1"/>
              </a:solidFill>
              <a:latin typeface="Verdana"/>
              <a:ea typeface="Verdana"/>
              <a:cs typeface="Verdana"/>
              <a:sym typeface="Verdana"/>
            </a:endParaRPr>
          </a:p>
        </p:txBody>
      </p:sp>
      <p:sp>
        <p:nvSpPr>
          <p:cNvPr id="308" name="Google Shape;308;p27"/>
          <p:cNvSpPr/>
          <p:nvPr/>
        </p:nvSpPr>
        <p:spPr>
          <a:xfrm>
            <a:off x="3901742" y="3672875"/>
            <a:ext cx="1797715" cy="269081"/>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050">
                <a:solidFill>
                  <a:srgbClr val="000000"/>
                </a:solidFill>
                <a:latin typeface="Verdana"/>
                <a:ea typeface="Verdana"/>
                <a:cs typeface="Verdana"/>
                <a:sym typeface="Verdana"/>
              </a:rPr>
              <a:t>Firewall/NAT</a:t>
            </a:r>
            <a:endParaRPr b="1" sz="1050">
              <a:solidFill>
                <a:srgbClr val="000000"/>
              </a:solidFill>
              <a:latin typeface="Verdana"/>
              <a:ea typeface="Verdana"/>
              <a:cs typeface="Verdana"/>
              <a:sym typeface="Verdana"/>
            </a:endParaRPr>
          </a:p>
        </p:txBody>
      </p:sp>
      <p:sp>
        <p:nvSpPr>
          <p:cNvPr id="309" name="Google Shape;309;p27"/>
          <p:cNvSpPr/>
          <p:nvPr/>
        </p:nvSpPr>
        <p:spPr>
          <a:xfrm>
            <a:off x="2222848" y="3674269"/>
            <a:ext cx="1797715" cy="269081"/>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050">
                <a:solidFill>
                  <a:srgbClr val="000000"/>
                </a:solidFill>
                <a:latin typeface="Verdana"/>
                <a:ea typeface="Verdana"/>
                <a:cs typeface="Verdana"/>
                <a:sym typeface="Verdana"/>
              </a:rPr>
              <a:t>Firewall/NAT</a:t>
            </a:r>
            <a:endParaRPr b="1" sz="1050">
              <a:solidFill>
                <a:srgbClr val="000000"/>
              </a:solidFill>
              <a:latin typeface="Verdana"/>
              <a:ea typeface="Verdana"/>
              <a:cs typeface="Verdana"/>
              <a:sym typeface="Verdana"/>
            </a:endParaRPr>
          </a:p>
        </p:txBody>
      </p:sp>
      <p:cxnSp>
        <p:nvCxnSpPr>
          <p:cNvPr id="310" name="Google Shape;310;p27"/>
          <p:cNvCxnSpPr/>
          <p:nvPr/>
        </p:nvCxnSpPr>
        <p:spPr>
          <a:xfrm flipH="1" rot="10800000">
            <a:off x="1092898" y="2218566"/>
            <a:ext cx="2259901" cy="15895"/>
          </a:xfrm>
          <a:prstGeom prst="straightConnector1">
            <a:avLst/>
          </a:prstGeom>
          <a:noFill/>
          <a:ln cap="flat" cmpd="sng" w="25400">
            <a:solidFill>
              <a:schemeClr val="dk1"/>
            </a:solidFill>
            <a:prstDash val="dash"/>
            <a:round/>
            <a:headEnd len="sm" w="sm" type="none"/>
            <a:tailEnd len="med" w="med" type="stealth"/>
          </a:ln>
        </p:spPr>
      </p:cxnSp>
      <p:cxnSp>
        <p:nvCxnSpPr>
          <p:cNvPr id="311" name="Google Shape;311;p27"/>
          <p:cNvCxnSpPr/>
          <p:nvPr/>
        </p:nvCxnSpPr>
        <p:spPr>
          <a:xfrm>
            <a:off x="1049124" y="2876550"/>
            <a:ext cx="2303676" cy="0"/>
          </a:xfrm>
          <a:prstGeom prst="straightConnector1">
            <a:avLst/>
          </a:prstGeom>
          <a:noFill/>
          <a:ln cap="flat" cmpd="sng" w="25400">
            <a:solidFill>
              <a:schemeClr val="dk1"/>
            </a:solidFill>
            <a:prstDash val="dash"/>
            <a:round/>
            <a:headEnd len="sm" w="sm" type="none"/>
            <a:tailEnd len="med" w="med" type="stealth"/>
          </a:ln>
        </p:spPr>
      </p:cxnSp>
      <p:cxnSp>
        <p:nvCxnSpPr>
          <p:cNvPr id="312" name="Google Shape;312;p27"/>
          <p:cNvCxnSpPr/>
          <p:nvPr/>
        </p:nvCxnSpPr>
        <p:spPr>
          <a:xfrm>
            <a:off x="1092899" y="1576403"/>
            <a:ext cx="2259901" cy="0"/>
          </a:xfrm>
          <a:prstGeom prst="straightConnector1">
            <a:avLst/>
          </a:prstGeom>
          <a:noFill/>
          <a:ln cap="flat" cmpd="sng" w="25400">
            <a:solidFill>
              <a:schemeClr val="dk1"/>
            </a:solidFill>
            <a:prstDash val="dash"/>
            <a:round/>
            <a:headEnd len="sm" w="sm" type="none"/>
            <a:tailEnd len="med" w="med" type="stealth"/>
          </a:ln>
        </p:spPr>
      </p:cxnSp>
      <p:sp>
        <p:nvSpPr>
          <p:cNvPr id="313" name="Google Shape;313;p27"/>
          <p:cNvSpPr txBox="1"/>
          <p:nvPr/>
        </p:nvSpPr>
        <p:spPr>
          <a:xfrm>
            <a:off x="1092898" y="1614110"/>
            <a:ext cx="2005677"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a:p>
            <a:pPr indent="0" lvl="0" marL="0" marR="0" rtl="0" algn="l">
              <a:spcBef>
                <a:spcPts val="0"/>
              </a:spcBef>
              <a:spcAft>
                <a:spcPts val="0"/>
              </a:spcAft>
              <a:buNone/>
            </a:pPr>
            <a:r>
              <a:rPr b="1" lang="en-US" sz="1000">
                <a:solidFill>
                  <a:srgbClr val="D1AA04"/>
                </a:solidFill>
                <a:latin typeface="Arial"/>
                <a:ea typeface="Arial"/>
                <a:cs typeface="Arial"/>
                <a:sym typeface="Arial"/>
              </a:rPr>
              <a:t>SCIP(S):    17990</a:t>
            </a:r>
            <a:endParaRPr/>
          </a:p>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
        <p:nvSpPr>
          <p:cNvPr id="314" name="Google Shape;314;p27"/>
          <p:cNvSpPr txBox="1"/>
          <p:nvPr/>
        </p:nvSpPr>
        <p:spPr>
          <a:xfrm>
            <a:off x="1118522" y="2951963"/>
            <a:ext cx="2005677" cy="55399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00">
                <a:solidFill>
                  <a:srgbClr val="1171BA"/>
                </a:solidFill>
                <a:latin typeface="Arial"/>
                <a:ea typeface="Arial"/>
                <a:cs typeface="Arial"/>
                <a:sym typeface="Arial"/>
              </a:rPr>
              <a:t>EMCP(S):  17992</a:t>
            </a:r>
            <a:endParaRPr/>
          </a:p>
          <a:p>
            <a:pPr indent="0" lvl="0" marL="0" marR="0" rtl="0" algn="l">
              <a:spcBef>
                <a:spcPts val="0"/>
              </a:spcBef>
              <a:spcAft>
                <a:spcPts val="0"/>
              </a:spcAft>
              <a:buNone/>
            </a:pPr>
            <a:r>
              <a:rPr b="1" lang="en-US" sz="1000">
                <a:solidFill>
                  <a:srgbClr val="D1AA04"/>
                </a:solidFill>
                <a:latin typeface="Arial"/>
                <a:ea typeface="Arial"/>
                <a:cs typeface="Arial"/>
                <a:sym typeface="Arial"/>
              </a:rPr>
              <a:t>SCIP(S):    17990</a:t>
            </a:r>
            <a:endParaRPr/>
          </a:p>
          <a:p>
            <a:pPr indent="0" lvl="0" marL="0" marR="0" rtl="0" algn="l">
              <a:spcBef>
                <a:spcPts val="0"/>
              </a:spcBef>
              <a:spcAft>
                <a:spcPts val="0"/>
              </a:spcAft>
              <a:buNone/>
            </a:pPr>
            <a:r>
              <a:rPr b="1" lang="en-US" sz="1000">
                <a:solidFill>
                  <a:srgbClr val="9900CC"/>
                </a:solidFill>
                <a:latin typeface="Arial"/>
                <a:ea typeface="Arial"/>
                <a:cs typeface="Arial"/>
                <a:sym typeface="Arial"/>
              </a:rPr>
              <a:t>UDP (6 Ports): 50,000 – 65,535</a:t>
            </a:r>
            <a:endParaRPr b="1" sz="1000">
              <a:solidFill>
                <a:srgbClr val="9900C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Day 3 - </a:t>
            </a:r>
            <a:r>
              <a:rPr b="1" i="0" lang="en-US" sz="2500" u="none" cap="none" strike="noStrike">
                <a:solidFill>
                  <a:schemeClr val="dk1"/>
                </a:solidFill>
                <a:latin typeface="Arial"/>
                <a:ea typeface="Arial"/>
                <a:cs typeface="Arial"/>
                <a:sym typeface="Arial"/>
              </a:rPr>
              <a:t>Agenda</a:t>
            </a:r>
            <a:endParaRPr/>
          </a:p>
        </p:txBody>
      </p:sp>
      <p:graphicFrame>
        <p:nvGraphicFramePr>
          <p:cNvPr id="63" name="Google Shape;63;p10"/>
          <p:cNvGraphicFramePr/>
          <p:nvPr/>
        </p:nvGraphicFramePr>
        <p:xfrm>
          <a:off x="114300" y="866743"/>
          <a:ext cx="3000000" cy="3000000"/>
        </p:xfrm>
        <a:graphic>
          <a:graphicData uri="http://schemas.openxmlformats.org/drawingml/2006/table">
            <a:tbl>
              <a:tblPr bandRow="1" firstRow="1">
                <a:noFill/>
                <a:tableStyleId>{10181CD8-8FF7-4063-8B49-75F7A4FC8ED8}</a:tableStyleId>
              </a:tblPr>
              <a:tblGrid>
                <a:gridCol w="5905500"/>
                <a:gridCol w="966800"/>
                <a:gridCol w="2043100"/>
              </a:tblGrid>
              <a:tr h="323325">
                <a:tc>
                  <a:txBody>
                    <a:bodyPr>
                      <a:noAutofit/>
                    </a:bodyPr>
                    <a:lstStyle/>
                    <a:p>
                      <a:pPr indent="0" lvl="0" marL="0" marR="0" rtl="0" algn="l">
                        <a:spcBef>
                          <a:spcPts val="0"/>
                        </a:spcBef>
                        <a:spcAft>
                          <a:spcPts val="0"/>
                        </a:spcAft>
                        <a:buNone/>
                      </a:pPr>
                      <a:r>
                        <a:rPr lang="en-US" sz="1400" u="none" cap="none" strike="noStrike">
                          <a:latin typeface="Arial"/>
                          <a:ea typeface="Arial"/>
                          <a:cs typeface="Arial"/>
                          <a:sym typeface="Arial"/>
                        </a:rPr>
                        <a:t>Topic</a:t>
                      </a:r>
                      <a:endParaRPr sz="1400" u="none" cap="none" strike="noStrike">
                        <a:latin typeface="Arial"/>
                        <a:ea typeface="Arial"/>
                        <a:cs typeface="Arial"/>
                        <a:sym typeface="Arial"/>
                      </a:endParaRPr>
                    </a:p>
                  </a:txBody>
                  <a:tcPr marT="45725" marB="45725" marR="91450" marL="91450"/>
                </a:tc>
                <a:tc>
                  <a:txBody>
                    <a:bodyPr>
                      <a:noAutofit/>
                    </a:bodyPr>
                    <a:lstStyle/>
                    <a:p>
                      <a:pPr indent="0" lvl="0" marL="0" marR="0" rtl="0" algn="l">
                        <a:spcBef>
                          <a:spcPts val="0"/>
                        </a:spcBef>
                        <a:spcAft>
                          <a:spcPts val="0"/>
                        </a:spcAft>
                        <a:buNone/>
                      </a:pPr>
                      <a:r>
                        <a:rPr lang="en-US" sz="1400" u="none" cap="none" strike="noStrike">
                          <a:latin typeface="Arial"/>
                          <a:ea typeface="Arial"/>
                          <a:cs typeface="Arial"/>
                          <a:sym typeface="Arial"/>
                        </a:rPr>
                        <a:t>Lab Exercise</a:t>
                      </a:r>
                      <a:endParaRPr sz="1400" u="none" cap="none" strike="noStrike">
                        <a:latin typeface="Arial"/>
                        <a:ea typeface="Arial"/>
                        <a:cs typeface="Arial"/>
                        <a:sym typeface="Arial"/>
                      </a:endParaRPr>
                    </a:p>
                  </a:txBody>
                  <a:tcPr marT="34300" marB="34300" marR="91450" marL="91450" anchor="ctr"/>
                </a:tc>
                <a:tc>
                  <a:txBody>
                    <a:bodyPr>
                      <a:noAutofit/>
                    </a:bodyPr>
                    <a:lstStyle/>
                    <a:p>
                      <a:pPr indent="0" lvl="0" marL="0" marR="0" rtl="0" algn="l">
                        <a:spcBef>
                          <a:spcPts val="0"/>
                        </a:spcBef>
                        <a:spcAft>
                          <a:spcPts val="0"/>
                        </a:spcAft>
                        <a:buNone/>
                      </a:pPr>
                      <a:r>
                        <a:rPr lang="en-US" sz="1400" u="none" cap="none" strike="noStrike">
                          <a:latin typeface="Arial"/>
                          <a:ea typeface="Arial"/>
                          <a:cs typeface="Arial"/>
                          <a:sym typeface="Arial"/>
                        </a:rPr>
                        <a:t>Time</a:t>
                      </a:r>
                      <a:endParaRPr sz="1400" u="none" cap="none" strike="noStrike">
                        <a:latin typeface="Arial"/>
                        <a:ea typeface="Arial"/>
                        <a:cs typeface="Arial"/>
                        <a:sym typeface="Arial"/>
                      </a:endParaRPr>
                    </a:p>
                  </a:txBody>
                  <a:tcPr marT="34300" marB="34300" marR="91450" marL="91450" anchor="ctr"/>
                </a:tc>
              </a:tr>
              <a:tr h="177800">
                <a:tc>
                  <a:txBody>
                    <a:bodyPr>
                      <a:noAutofit/>
                    </a:bodyPr>
                    <a:lstStyle/>
                    <a:p>
                      <a:pPr indent="0" lvl="0" marL="0" marR="0" rtl="0" algn="l">
                        <a:spcBef>
                          <a:spcPts val="0"/>
                        </a:spcBef>
                        <a:spcAft>
                          <a:spcPts val="0"/>
                        </a:spcAft>
                        <a:buNone/>
                      </a:pPr>
                      <a:r>
                        <a:rPr lang="en-US" sz="1400" u="none" cap="none" strike="noStrike"/>
                        <a:t>Adding and Configuring MultiTenant</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9:00 – 9:30 AM</a:t>
                      </a:r>
                      <a:endParaRPr sz="1400" u="none" cap="none" strike="noStrike"/>
                    </a:p>
                  </a:txBody>
                  <a:tcPr marT="45725" marB="45725" marR="91450" marL="91450"/>
                </a:tc>
              </a:tr>
              <a:tr h="177800">
                <a:tc>
                  <a:txBody>
                    <a:bodyPr>
                      <a:noAutofit/>
                    </a:bodyPr>
                    <a:lstStyle/>
                    <a:p>
                      <a:pPr indent="0" lvl="0" marL="0" marR="0" rtl="0" algn="l">
                        <a:spcBef>
                          <a:spcPts val="0"/>
                        </a:spcBef>
                        <a:spcAft>
                          <a:spcPts val="0"/>
                        </a:spcAft>
                        <a:buNone/>
                      </a:pPr>
                      <a:r>
                        <a:rPr lang="en-US" sz="1400" u="none" cap="none" strike="noStrike"/>
                        <a:t>Firewall / NAT Deployments</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9:30 – 10:00 AM</a:t>
                      </a:r>
                      <a:endParaRPr sz="1400" u="none" cap="none" strike="noStrike"/>
                    </a:p>
                  </a:txBody>
                  <a:tcPr marT="45725" marB="45725" marR="91450" marL="91450"/>
                </a:tc>
              </a:tr>
              <a:tr h="177800">
                <a:tc>
                  <a:txBody>
                    <a:bodyPr>
                      <a:noAutofit/>
                    </a:bodyPr>
                    <a:lstStyle/>
                    <a:p>
                      <a:pPr indent="0" lvl="0" marL="0" marR="0" rtl="0" algn="l">
                        <a:spcBef>
                          <a:spcPts val="0"/>
                        </a:spcBef>
                        <a:spcAft>
                          <a:spcPts val="0"/>
                        </a:spcAft>
                        <a:buNone/>
                      </a:pPr>
                      <a:r>
                        <a:rPr lang="en-US" sz="1400" u="none" cap="none" strike="noStrike"/>
                        <a:t>Break</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10:00 – 10:15 AM</a:t>
                      </a:r>
                      <a:endParaRPr sz="1400" u="none" cap="none" strike="noStrike"/>
                    </a:p>
                  </a:txBody>
                  <a:tcPr marT="45725" marB="45725" marR="91450" marL="91450"/>
                </a:tc>
              </a:tr>
              <a:tr h="177800">
                <a:tc>
                  <a:txBody>
                    <a:bodyPr>
                      <a:noAutofit/>
                    </a:bodyPr>
                    <a:lstStyle/>
                    <a:p>
                      <a:pPr indent="0" lvl="0" marL="0" marR="0" rtl="0" algn="l">
                        <a:spcBef>
                          <a:spcPts val="0"/>
                        </a:spcBef>
                        <a:spcAft>
                          <a:spcPts val="0"/>
                        </a:spcAft>
                        <a:buNone/>
                      </a:pPr>
                      <a:r>
                        <a:rPr lang="en-US" sz="1400" u="none" cap="none" strike="noStrike"/>
                        <a:t>VidyoCloud</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10:15 – 11:30 PM</a:t>
                      </a:r>
                      <a:endParaRPr sz="1400" u="none" cap="none" strike="noStrike"/>
                    </a:p>
                  </a:txBody>
                  <a:tcPr marT="45725" marB="45725" marR="91450" marL="91450"/>
                </a:tc>
              </a:tr>
              <a:tr h="177800">
                <a:tc>
                  <a:txBody>
                    <a:bodyPr>
                      <a:noAutofit/>
                    </a:bodyPr>
                    <a:lstStyle/>
                    <a:p>
                      <a:pPr indent="0" lvl="0" marL="0" marR="0" rtl="0" algn="l">
                        <a:lnSpc>
                          <a:spcPct val="100000"/>
                        </a:lnSpc>
                        <a:spcBef>
                          <a:spcPts val="0"/>
                        </a:spcBef>
                        <a:spcAft>
                          <a:spcPts val="0"/>
                        </a:spcAft>
                        <a:buClr>
                          <a:schemeClr val="dk1"/>
                        </a:buClr>
                        <a:buFont typeface="Arial"/>
                        <a:buNone/>
                      </a:pPr>
                      <a:r>
                        <a:rPr lang="en-US" sz="1400" u="none" cap="none" strike="noStrike"/>
                        <a:t>HTTPS / SSL, LDAP / AD, CDRs, VidyoDashboard, SNMP, System Upgrades / Maintenance, Plugins</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11:30 AM – 12:30 PM</a:t>
                      </a:r>
                      <a:endParaRPr sz="1400" u="none" cap="none" strike="noStrike"/>
                    </a:p>
                  </a:txBody>
                  <a:tcPr marT="45725" marB="45725" marR="91450" marL="91450"/>
                </a:tc>
              </a:tr>
              <a:tr h="142900">
                <a:tc>
                  <a:txBody>
                    <a:bodyPr>
                      <a:noAutofit/>
                    </a:bodyPr>
                    <a:lstStyle/>
                    <a:p>
                      <a:pPr indent="0" lvl="0" marL="0" marR="0" rtl="0" algn="l">
                        <a:spcBef>
                          <a:spcPts val="0"/>
                        </a:spcBef>
                        <a:spcAft>
                          <a:spcPts val="0"/>
                        </a:spcAft>
                        <a:buNone/>
                      </a:pPr>
                      <a:r>
                        <a:rPr lang="en-US" sz="1400" u="none" cap="none" strike="noStrike"/>
                        <a:t>Lunch</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12:30 – 1:15 PM</a:t>
                      </a:r>
                      <a:endParaRPr/>
                    </a:p>
                  </a:txBody>
                  <a:tcPr marT="45725" marB="45725" marR="91450" marL="91450"/>
                </a:tc>
              </a:tr>
              <a:tr h="142900">
                <a:tc>
                  <a:txBody>
                    <a:bodyPr>
                      <a:noAutofit/>
                    </a:bodyPr>
                    <a:lstStyle/>
                    <a:p>
                      <a:pPr indent="0" lvl="0" marL="0" marR="0" rtl="0" algn="l">
                        <a:spcBef>
                          <a:spcPts val="0"/>
                        </a:spcBef>
                        <a:spcAft>
                          <a:spcPts val="0"/>
                        </a:spcAft>
                        <a:buNone/>
                      </a:pPr>
                      <a:r>
                        <a:rPr lang="en-US" sz="1400" u="none" cap="none" strike="noStrike"/>
                        <a:t>Troubleshooting</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1:15 – 2:30 PM</a:t>
                      </a:r>
                      <a:endParaRPr/>
                    </a:p>
                  </a:txBody>
                  <a:tcPr marT="45725" marB="45725" marR="91450" marL="91450"/>
                </a:tc>
              </a:tr>
              <a:tr h="142900">
                <a:tc>
                  <a:txBody>
                    <a:bodyPr>
                      <a:noAutofit/>
                    </a:bodyPr>
                    <a:lstStyle/>
                    <a:p>
                      <a:pPr indent="0" lvl="0" marL="0" marR="0" rtl="0" algn="l">
                        <a:spcBef>
                          <a:spcPts val="0"/>
                        </a:spcBef>
                        <a:spcAft>
                          <a:spcPts val="0"/>
                        </a:spcAft>
                        <a:buNone/>
                      </a:pPr>
                      <a:r>
                        <a:rPr lang="en-US" sz="1400" u="none" cap="none" strike="noStrike"/>
                        <a:t>Break</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2:30 – 2:45 PM</a:t>
                      </a:r>
                      <a:endParaRPr/>
                    </a:p>
                  </a:txBody>
                  <a:tcPr marT="45725" marB="45725" marR="91450" marL="91450"/>
                </a:tc>
              </a:tr>
              <a:tr h="142900">
                <a:tc>
                  <a:txBody>
                    <a:bodyPr>
                      <a:noAutofit/>
                    </a:bodyPr>
                    <a:lstStyle/>
                    <a:p>
                      <a:pPr indent="0" lvl="0" marL="0" marR="0" rtl="0" algn="l">
                        <a:spcBef>
                          <a:spcPts val="0"/>
                        </a:spcBef>
                        <a:spcAft>
                          <a:spcPts val="0"/>
                        </a:spcAft>
                        <a:buNone/>
                      </a:pPr>
                      <a:r>
                        <a:rPr lang="en-US" sz="1400" u="none" cap="none" strike="noStrike"/>
                        <a:t>Review and Exam</a:t>
                      </a:r>
                      <a:endParaRPr sz="1400" u="none" cap="none" strike="noStrike"/>
                    </a:p>
                  </a:txBody>
                  <a:tcPr marT="45725" marB="45725" marR="91450" marL="91450"/>
                </a:tc>
                <a:tc>
                  <a:txBody>
                    <a:bodyPr>
                      <a:noAutofit/>
                    </a:bodyPr>
                    <a:lstStyle/>
                    <a:p>
                      <a:pPr indent="0" lvl="0" marL="0" marR="0" rtl="0" algn="l">
                        <a:spcBef>
                          <a:spcPts val="0"/>
                        </a:spcBef>
                        <a:spcAft>
                          <a:spcPts val="0"/>
                        </a:spcAft>
                        <a:buNone/>
                      </a:pPr>
                      <a:r>
                        <a:t/>
                      </a:r>
                      <a:endParaRPr sz="1100" u="none" cap="none" strike="noStrike">
                        <a:latin typeface="Tahoma"/>
                        <a:ea typeface="Tahoma"/>
                        <a:cs typeface="Tahoma"/>
                        <a:sym typeface="Tahoma"/>
                      </a:endParaRPr>
                    </a:p>
                  </a:txBody>
                  <a:tcPr marT="34300" marB="34300" marR="91450" marL="91450"/>
                </a:tc>
                <a:tc>
                  <a:txBody>
                    <a:bodyPr>
                      <a:noAutofit/>
                    </a:bodyPr>
                    <a:lstStyle/>
                    <a:p>
                      <a:pPr indent="0" lvl="0" marL="0" marR="0" rtl="0" algn="r">
                        <a:spcBef>
                          <a:spcPts val="0"/>
                        </a:spcBef>
                        <a:spcAft>
                          <a:spcPts val="0"/>
                        </a:spcAft>
                        <a:buNone/>
                      </a:pPr>
                      <a:r>
                        <a:rPr lang="en-US" sz="1400" u="none" cap="none" strike="noStrike"/>
                        <a:t>2:45 – 5:00 PM</a:t>
                      </a:r>
                      <a:endParaRPr/>
                    </a:p>
                  </a:txBody>
                  <a:tcPr marT="45725" marB="45725" marR="91450" marL="91450"/>
                </a:tc>
              </a:tr>
            </a:tbl>
          </a:graphicData>
        </a:graphic>
      </p:graphicFrame>
      <p:pic>
        <p:nvPicPr>
          <p:cNvPr descr="C:\Users\Bill\AppData\Local\Microsoft\Windows\Temporary Internet Files\Content.IE5\L4STA9AC\MC900431613[1].png" id="64" name="Google Shape;64;p10"/>
          <p:cNvPicPr preferRelativeResize="0"/>
          <p:nvPr/>
        </p:nvPicPr>
        <p:blipFill rotWithShape="1">
          <a:blip r:embed="rId3">
            <a:alphaModFix/>
          </a:blip>
          <a:srcRect b="0" l="0" r="0" t="0"/>
          <a:stretch/>
        </p:blipFill>
        <p:spPr>
          <a:xfrm>
            <a:off x="6334125" y="2598361"/>
            <a:ext cx="352981" cy="264736"/>
          </a:xfrm>
          <a:prstGeom prst="rect">
            <a:avLst/>
          </a:prstGeom>
          <a:noFill/>
          <a:ln>
            <a:noFill/>
          </a:ln>
        </p:spPr>
      </p:pic>
      <p:pic>
        <p:nvPicPr>
          <p:cNvPr descr="C:\Users\Bill\AppData\Local\Microsoft\Windows\Temporary Internet Files\Content.IE5\L4STA9AC\MC900431613[1].png" id="65" name="Google Shape;65;p10"/>
          <p:cNvPicPr preferRelativeResize="0"/>
          <p:nvPr/>
        </p:nvPicPr>
        <p:blipFill rotWithShape="1">
          <a:blip r:embed="rId3">
            <a:alphaModFix/>
          </a:blip>
          <a:srcRect b="0" l="0" r="0" t="0"/>
          <a:stretch/>
        </p:blipFill>
        <p:spPr>
          <a:xfrm>
            <a:off x="6324760" y="1377374"/>
            <a:ext cx="352981" cy="2647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8"/>
          <p:cNvSpPr txBox="1"/>
          <p:nvPr>
            <p:ph idx="4294967295" type="ctrTitle"/>
          </p:nvPr>
        </p:nvSpPr>
        <p:spPr>
          <a:xfrm>
            <a:off x="2547938" y="1733550"/>
            <a:ext cx="6596062" cy="142081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Configuring a NAT for a VidyoPortal/Router</a:t>
            </a:r>
            <a:endParaRPr/>
          </a:p>
        </p:txBody>
      </p:sp>
      <p:sp>
        <p:nvSpPr>
          <p:cNvPr id="321" name="Google Shape;321;p28"/>
          <p:cNvSpPr txBox="1"/>
          <p:nvPr>
            <p:ph idx="4294967295" type="subTitle"/>
          </p:nvPr>
        </p:nvSpPr>
        <p:spPr>
          <a:xfrm>
            <a:off x="2971800" y="3429000"/>
            <a:ext cx="6172200" cy="1028700"/>
          </a:xfrm>
          <a:prstGeom prst="rect">
            <a:avLst/>
          </a:prstGeom>
          <a:noFill/>
          <a:ln>
            <a:noFill/>
          </a:ln>
        </p:spPr>
        <p:txBody>
          <a:bodyPr anchorCtr="0" anchor="t" bIns="45700" lIns="91425" spcFirstLastPara="1" rIns="91425" wrap="square" tIns="45700">
            <a:noAutofit/>
          </a:bodyPr>
          <a:lstStyle/>
          <a:p>
            <a:pPr indent="-76200" lvl="0" marL="228600" marR="0" rtl="0" algn="l">
              <a:spcBef>
                <a:spcPts val="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VidyoPortal/Router Configuration</a:t>
            </a:r>
            <a:endParaRPr/>
          </a:p>
        </p:txBody>
      </p:sp>
      <p:sp>
        <p:nvSpPr>
          <p:cNvPr id="328" name="Google Shape;328;p2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Must have private DNS and public DNS configured</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Internal IP address = 192.168.0.100 – hostname vidyo.company.com</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External IP address = 66.77.88.99 – hostname vidyo.company.com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Users must browse to portal via hostname</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Doman in portal should be just domain name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domain = company.com</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Portal hostname</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Example – hostname = vidyo*</a:t>
            </a:r>
            <a:endParaRPr/>
          </a:p>
          <a:p>
            <a:pPr indent="-230187" lvl="1" marL="484188"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Font typeface="Arial"/>
              <a:buNone/>
            </a:pPr>
            <a:r>
              <a:rPr b="0" i="0" lang="en-US" sz="1600" u="none" cap="none" strike="noStrike">
                <a:solidFill>
                  <a:schemeClr val="dk1"/>
                </a:solidFill>
                <a:latin typeface="Arial"/>
                <a:ea typeface="Arial"/>
                <a:cs typeface="Arial"/>
                <a:sym typeface="Arial"/>
              </a:rPr>
              <a:t>* Setting the portal hostname can only be done via the shell menu</a:t>
            </a:r>
            <a:endParaRPr/>
          </a:p>
          <a:p>
            <a:pPr indent="-230187" lvl="1" marL="484188" marR="0" rtl="0" algn="l">
              <a:spcBef>
                <a:spcPts val="320"/>
              </a:spcBef>
              <a:spcAft>
                <a:spcPts val="0"/>
              </a:spcAft>
              <a:buClr>
                <a:schemeClr val="lt2"/>
              </a:buClr>
              <a:buFont typeface="Arial"/>
              <a:buNone/>
            </a:pPr>
            <a:r>
              <a:rPr b="0" i="0" lang="en-US" sz="1600" u="none" cap="none" strike="noStrike">
                <a:solidFill>
                  <a:schemeClr val="dk1"/>
                </a:solidFill>
                <a:latin typeface="Arial"/>
                <a:ea typeface="Arial"/>
                <a:cs typeface="Arial"/>
                <a:sym typeface="Arial"/>
              </a:rPr>
              <a:t>   This is shown on the next slide</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VidyoPortal/Router Configuration</a:t>
            </a:r>
            <a:endParaRPr/>
          </a:p>
        </p:txBody>
      </p:sp>
      <p:sp>
        <p:nvSpPr>
          <p:cNvPr id="335" name="Google Shape;335;p3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SSH to the portal over port 2222</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Username: admin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Password: password / P@ss001</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pic>
        <p:nvPicPr>
          <p:cNvPr id="336" name="Google Shape;336;p30"/>
          <p:cNvPicPr preferRelativeResize="0"/>
          <p:nvPr/>
        </p:nvPicPr>
        <p:blipFill rotWithShape="1">
          <a:blip r:embed="rId3">
            <a:alphaModFix/>
          </a:blip>
          <a:srcRect b="0" l="0" r="0" t="0"/>
          <a:stretch/>
        </p:blipFill>
        <p:spPr>
          <a:xfrm>
            <a:off x="352425" y="2022872"/>
            <a:ext cx="6064250" cy="2894409"/>
          </a:xfrm>
          <a:prstGeom prst="rect">
            <a:avLst/>
          </a:prstGeom>
          <a:noFill/>
          <a:ln>
            <a:noFill/>
          </a:ln>
        </p:spPr>
      </p:pic>
      <p:sp>
        <p:nvSpPr>
          <p:cNvPr id="337" name="Google Shape;337;p30"/>
          <p:cNvSpPr/>
          <p:nvPr/>
        </p:nvSpPr>
        <p:spPr>
          <a:xfrm rot="1624736">
            <a:off x="3024189" y="2608660"/>
            <a:ext cx="1176337" cy="238125"/>
          </a:xfrm>
          <a:prstGeom prst="rightArrow">
            <a:avLst>
              <a:gd fmla="val 50000" name="adj1"/>
              <a:gd fmla="val 50000" name="adj2"/>
            </a:avLst>
          </a:prstGeom>
          <a:gradFill>
            <a:gsLst>
              <a:gs pos="0">
                <a:srgbClr val="FFD50C"/>
              </a:gs>
              <a:gs pos="100000">
                <a:srgbClr val="FFFB6F"/>
              </a:gs>
            </a:gsLst>
            <a:lin ang="16200000" scaled="0"/>
          </a:gradFill>
          <a:ln cap="flat" cmpd="sng" w="9525">
            <a:solidFill>
              <a:srgbClr val="F0C22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nvGrpSpPr>
          <p:cNvPr id="338" name="Google Shape;338;p30"/>
          <p:cNvGrpSpPr/>
          <p:nvPr/>
        </p:nvGrpSpPr>
        <p:grpSpPr>
          <a:xfrm>
            <a:off x="4175126" y="2368154"/>
            <a:ext cx="4625975" cy="2316956"/>
            <a:chOff x="4301742" y="2215445"/>
            <a:chExt cx="4626358" cy="3090334"/>
          </a:xfrm>
        </p:grpSpPr>
        <p:pic>
          <p:nvPicPr>
            <p:cNvPr id="339" name="Google Shape;339;p30"/>
            <p:cNvPicPr preferRelativeResize="0"/>
            <p:nvPr/>
          </p:nvPicPr>
          <p:blipFill rotWithShape="1">
            <a:blip r:embed="rId4">
              <a:alphaModFix/>
            </a:blip>
            <a:srcRect b="0" l="0" r="0" t="0"/>
            <a:stretch/>
          </p:blipFill>
          <p:spPr>
            <a:xfrm>
              <a:off x="4301742" y="2215445"/>
              <a:ext cx="4626358" cy="3090334"/>
            </a:xfrm>
            <a:prstGeom prst="rect">
              <a:avLst/>
            </a:prstGeom>
            <a:noFill/>
            <a:ln cap="flat" cmpd="sng" w="38100">
              <a:solidFill>
                <a:schemeClr val="accent2"/>
              </a:solidFill>
              <a:prstDash val="solid"/>
              <a:miter lim="800000"/>
              <a:headEnd len="sm" w="sm" type="none"/>
              <a:tailEnd len="sm" w="sm" type="none"/>
            </a:ln>
          </p:spPr>
        </p:pic>
        <p:pic>
          <p:nvPicPr>
            <p:cNvPr id="340" name="Google Shape;340;p30"/>
            <p:cNvPicPr preferRelativeResize="0"/>
            <p:nvPr/>
          </p:nvPicPr>
          <p:blipFill rotWithShape="1">
            <a:blip r:embed="rId5">
              <a:alphaModFix/>
            </a:blip>
            <a:srcRect b="0" l="0" r="0" t="0"/>
            <a:stretch/>
          </p:blipFill>
          <p:spPr>
            <a:xfrm>
              <a:off x="7310966" y="3953934"/>
              <a:ext cx="1562100" cy="181832"/>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VidyoPortal Configuration</a:t>
            </a:r>
            <a:endParaRPr b="0" i="0" sz="2500" u="none" cap="none" strike="noStrike">
              <a:solidFill>
                <a:srgbClr val="656565"/>
              </a:solidFill>
              <a:latin typeface="Arial"/>
              <a:ea typeface="Arial"/>
              <a:cs typeface="Arial"/>
              <a:sym typeface="Arial"/>
            </a:endParaRPr>
          </a:p>
        </p:txBody>
      </p:sp>
      <p:sp>
        <p:nvSpPr>
          <p:cNvPr id="347" name="Google Shape;347;p3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Confirm the VidyoManager to has the FQDN correct.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Login to the portal Super Admin pages, go to Components TAB / Manage Components:</a:t>
            </a:r>
            <a:endParaRPr/>
          </a:p>
        </p:txBody>
      </p:sp>
      <p:pic>
        <p:nvPicPr>
          <p:cNvPr id="348" name="Google Shape;348;p31"/>
          <p:cNvPicPr preferRelativeResize="0"/>
          <p:nvPr/>
        </p:nvPicPr>
        <p:blipFill rotWithShape="1">
          <a:blip r:embed="rId3">
            <a:alphaModFix/>
          </a:blip>
          <a:srcRect b="0" l="0" r="0" t="0"/>
          <a:stretch/>
        </p:blipFill>
        <p:spPr>
          <a:xfrm>
            <a:off x="914400" y="1657350"/>
            <a:ext cx="7349935" cy="2971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VidyoRouter Configuration</a:t>
            </a:r>
            <a:endParaRPr b="0" i="0" sz="2500" u="none" cap="none" strike="noStrike">
              <a:solidFill>
                <a:srgbClr val="656565"/>
              </a:solidFill>
              <a:latin typeface="Arial"/>
              <a:ea typeface="Arial"/>
              <a:cs typeface="Arial"/>
              <a:sym typeface="Arial"/>
            </a:endParaRPr>
          </a:p>
        </p:txBody>
      </p:sp>
      <p:sp>
        <p:nvSpPr>
          <p:cNvPr id="355" name="Google Shape;355;p3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Navigate to the Super Admin page, go to Components TAB / Manage Components: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Next, you will need to configure each VidyoRouter to be addressed by it’s FQDN.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Double click the routers name to configure.</a:t>
            </a:r>
            <a:endParaRPr/>
          </a:p>
        </p:txBody>
      </p:sp>
      <p:pic>
        <p:nvPicPr>
          <p:cNvPr id="356" name="Google Shape;356;p32"/>
          <p:cNvPicPr preferRelativeResize="0"/>
          <p:nvPr/>
        </p:nvPicPr>
        <p:blipFill rotWithShape="1">
          <a:blip r:embed="rId3">
            <a:alphaModFix/>
          </a:blip>
          <a:srcRect b="0" l="0" r="0" t="0"/>
          <a:stretch/>
        </p:blipFill>
        <p:spPr>
          <a:xfrm>
            <a:off x="838200" y="1733550"/>
            <a:ext cx="7538399" cy="304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VidyoRouter Configuration</a:t>
            </a:r>
            <a:endParaRPr b="0" i="0" sz="2500" u="none" cap="none" strike="noStrike">
              <a:solidFill>
                <a:schemeClr val="dk1"/>
              </a:solidFill>
              <a:latin typeface="Arial"/>
              <a:ea typeface="Arial"/>
              <a:cs typeface="Arial"/>
              <a:sym typeface="Arial"/>
            </a:endParaRPr>
          </a:p>
        </p:txBody>
      </p:sp>
      <p:sp>
        <p:nvSpPr>
          <p:cNvPr id="363" name="Google Shape;363;p33"/>
          <p:cNvSpPr txBox="1"/>
          <p:nvPr>
            <p:ph idx="1" type="body"/>
          </p:nvPr>
        </p:nvSpPr>
        <p:spPr>
          <a:xfrm>
            <a:off x="304800" y="857249"/>
            <a:ext cx="8534400" cy="156210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Under Listen Address (SCIP), edit SCIP address (VidyoRouter signaling address) by clicking the text in the IP column, and enter the server FQDN here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routerhostname.domain</a:t>
            </a:r>
            <a:endParaRPr b="0" i="0" sz="1600" u="none" cap="none" strike="noStrike">
              <a:solidFill>
                <a:schemeClr val="dk1"/>
              </a:solidFill>
              <a:latin typeface="Arial"/>
              <a:ea typeface="Arial"/>
              <a:cs typeface="Arial"/>
              <a:sym typeface="Arial"/>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Tahoma"/>
              <a:ea typeface="Tahoma"/>
              <a:cs typeface="Tahoma"/>
              <a:sym typeface="Tahoma"/>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Tahoma"/>
              <a:ea typeface="Tahoma"/>
              <a:cs typeface="Tahoma"/>
              <a:sym typeface="Tahoma"/>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pic>
        <p:nvPicPr>
          <p:cNvPr id="364" name="Google Shape;364;p33"/>
          <p:cNvPicPr preferRelativeResize="0"/>
          <p:nvPr/>
        </p:nvPicPr>
        <p:blipFill rotWithShape="1">
          <a:blip r:embed="rId3">
            <a:alphaModFix/>
          </a:blip>
          <a:srcRect b="0" l="0" r="0" t="0"/>
          <a:stretch/>
        </p:blipFill>
        <p:spPr>
          <a:xfrm>
            <a:off x="1524000" y="1733550"/>
            <a:ext cx="5949007" cy="310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VidyoRouter Configuration</a:t>
            </a:r>
            <a:endParaRPr b="0" i="0" sz="2500" u="none" cap="none" strike="noStrike">
              <a:solidFill>
                <a:schemeClr val="dk1"/>
              </a:solidFill>
              <a:latin typeface="Arial"/>
              <a:ea typeface="Arial"/>
              <a:cs typeface="Arial"/>
              <a:sym typeface="Arial"/>
            </a:endParaRPr>
          </a:p>
        </p:txBody>
      </p:sp>
      <p:sp>
        <p:nvSpPr>
          <p:cNvPr id="371" name="Google Shape;371;p34"/>
          <p:cNvSpPr txBox="1"/>
          <p:nvPr>
            <p:ph idx="1" type="body"/>
          </p:nvPr>
        </p:nvSpPr>
        <p:spPr>
          <a:xfrm>
            <a:off x="304800" y="857250"/>
            <a:ext cx="8610600" cy="3953606"/>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Under VidyoManager, edit VidyoManager IP address by clicking the text in the IP column, and enter the server FQDN here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portalhostname.domain</a:t>
            </a:r>
            <a:endParaRPr b="0" i="0" sz="1600" u="none" cap="none" strike="noStrike">
              <a:solidFill>
                <a:schemeClr val="dk1"/>
              </a:solidFill>
              <a:latin typeface="Arial"/>
              <a:ea typeface="Arial"/>
              <a:cs typeface="Arial"/>
              <a:sym typeface="Arial"/>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Tahoma"/>
              <a:ea typeface="Tahoma"/>
              <a:cs typeface="Tahoma"/>
              <a:sym typeface="Tahoma"/>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Tahoma"/>
              <a:ea typeface="Tahoma"/>
              <a:cs typeface="Tahoma"/>
              <a:sym typeface="Tahoma"/>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pic>
        <p:nvPicPr>
          <p:cNvPr id="372" name="Google Shape;372;p34"/>
          <p:cNvPicPr preferRelativeResize="0"/>
          <p:nvPr/>
        </p:nvPicPr>
        <p:blipFill rotWithShape="1">
          <a:blip r:embed="rId3">
            <a:alphaModFix/>
          </a:blip>
          <a:srcRect b="0" l="0" r="0" t="0"/>
          <a:stretch/>
        </p:blipFill>
        <p:spPr>
          <a:xfrm>
            <a:off x="2286000" y="1733550"/>
            <a:ext cx="4386261" cy="30773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VidyoRouter Configuration</a:t>
            </a:r>
            <a:endParaRPr b="0" i="0" sz="2500" u="none" cap="none" strike="noStrike">
              <a:solidFill>
                <a:schemeClr val="dk1"/>
              </a:solidFill>
              <a:latin typeface="Arial"/>
              <a:ea typeface="Arial"/>
              <a:cs typeface="Arial"/>
              <a:sym typeface="Arial"/>
            </a:endParaRPr>
          </a:p>
        </p:txBody>
      </p:sp>
      <p:sp>
        <p:nvSpPr>
          <p:cNvPr id="379" name="Google Shape;379;p3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In the VidyoRouter Component pages, go to NAT Firewall TAB:</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You will need to configure the VidyoRouter Media Mapping from private to public addresses.</a:t>
            </a:r>
            <a:endParaRPr b="0" i="0" sz="1600" u="none" cap="none" strike="noStrike">
              <a:solidFill>
                <a:schemeClr val="dk1"/>
              </a:solidFill>
              <a:latin typeface="Arial"/>
              <a:ea typeface="Arial"/>
              <a:cs typeface="Arial"/>
              <a:sym typeface="Arial"/>
            </a:endParaRPr>
          </a:p>
        </p:txBody>
      </p:sp>
      <p:pic>
        <p:nvPicPr>
          <p:cNvPr id="380" name="Google Shape;380;p35"/>
          <p:cNvPicPr preferRelativeResize="0"/>
          <p:nvPr/>
        </p:nvPicPr>
        <p:blipFill rotWithShape="1">
          <a:blip r:embed="rId3">
            <a:alphaModFix/>
          </a:blip>
          <a:srcRect b="0" l="0" r="0" t="0"/>
          <a:stretch/>
        </p:blipFill>
        <p:spPr>
          <a:xfrm>
            <a:off x="2335631" y="1504950"/>
            <a:ext cx="4750969" cy="33432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3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NAT – </a:t>
            </a:r>
            <a:r>
              <a:rPr b="1" i="0" lang="en-US" sz="2500" u="none" cap="none" strike="noStrike">
                <a:solidFill>
                  <a:schemeClr val="dk1"/>
                </a:solidFill>
                <a:latin typeface="Arial"/>
                <a:ea typeface="Arial"/>
                <a:cs typeface="Arial"/>
                <a:sym typeface="Arial"/>
              </a:rPr>
              <a:t>VidyoRouter Configuration</a:t>
            </a:r>
            <a:endParaRPr b="0" i="0" sz="2500" u="none" cap="none" strike="noStrike">
              <a:solidFill>
                <a:srgbClr val="656565"/>
              </a:solidFill>
              <a:latin typeface="Arial"/>
              <a:ea typeface="Arial"/>
              <a:cs typeface="Arial"/>
              <a:sym typeface="Arial"/>
            </a:endParaRPr>
          </a:p>
        </p:txBody>
      </p:sp>
      <p:sp>
        <p:nvSpPr>
          <p:cNvPr id="387" name="Google Shape;387;p3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Under Media Address Map, click Add button and enter each NAT translation required.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For each NAT map, enter the Local IP Address (private) and Remote IP Address (public); the inside/outside NAT addresses needed.</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there is a NAT from the private LAN towards the DMZ, you will need a media map rule for that.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rgbClr val="666666"/>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rgbClr val="FF0000"/>
                </a:solidFill>
                <a:latin typeface="Arial"/>
                <a:ea typeface="Arial"/>
                <a:cs typeface="Arial"/>
                <a:sym typeface="Arial"/>
              </a:rPr>
              <a:t>In deployments where there is a dual NAT, one NAT from the Public Network to the server, and one from the private LAN to the server, there will be two Media Map statements.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a:p>
        </p:txBody>
      </p:sp>
      <p:sp>
        <p:nvSpPr>
          <p:cNvPr id="393" name="Google Shape;393;p3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Demonstrate VidyoPortal/Router NAT settings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394" name="Google Shape;394;p37"/>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395" name="Google Shape;395;p37"/>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396" name="Google Shape;396;p37"/>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1"/>
          <p:cNvSpPr txBox="1"/>
          <p:nvPr/>
        </p:nvSpPr>
        <p:spPr>
          <a:xfrm>
            <a:off x="2590800" y="2643485"/>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Configuring MultiTenant</a:t>
            </a:r>
            <a:endParaRPr sz="1800">
              <a:solidFill>
                <a:schemeClr val="lt1"/>
              </a:solidFill>
              <a:latin typeface="Tahoma"/>
              <a:ea typeface="Tahoma"/>
              <a:cs typeface="Tahoma"/>
              <a:sym typeface="Tahom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8"/>
          <p:cNvSpPr txBox="1"/>
          <p:nvPr>
            <p:ph idx="4294967295" type="ctrTitle"/>
          </p:nvPr>
        </p:nvSpPr>
        <p:spPr>
          <a:xfrm>
            <a:off x="2547938" y="2097088"/>
            <a:ext cx="6596062" cy="10080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Setting Up VidyoCloud</a:t>
            </a:r>
            <a:endParaRPr b="0" i="0" sz="1800" u="none" cap="none" strike="noStrike">
              <a:solidFill>
                <a:schemeClr val="lt1"/>
              </a:solidFill>
              <a:latin typeface="Arial"/>
              <a:ea typeface="Arial"/>
              <a:cs typeface="Arial"/>
              <a:sym typeface="Arial"/>
            </a:endParaRPr>
          </a:p>
        </p:txBody>
      </p:sp>
      <p:sp>
        <p:nvSpPr>
          <p:cNvPr id="403" name="Google Shape;403;p38"/>
          <p:cNvSpPr txBox="1"/>
          <p:nvPr>
            <p:ph idx="4294967295" type="subTitle"/>
          </p:nvPr>
        </p:nvSpPr>
        <p:spPr>
          <a:xfrm>
            <a:off x="2971800" y="3429000"/>
            <a:ext cx="6172200" cy="1028700"/>
          </a:xfrm>
          <a:prstGeom prst="rect">
            <a:avLst/>
          </a:prstGeom>
          <a:noFill/>
          <a:ln>
            <a:noFill/>
          </a:ln>
        </p:spPr>
        <p:txBody>
          <a:bodyPr anchorCtr="0" anchor="t" bIns="45700" lIns="91425" spcFirstLastPara="1" rIns="91425" wrap="square" tIns="45700">
            <a:noAutofit/>
          </a:bodyPr>
          <a:lstStyle/>
          <a:p>
            <a:pPr indent="-76200" lvl="0" marL="228600" marR="0" rtl="0" algn="l">
              <a:spcBef>
                <a:spcPts val="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Objectives</a:t>
            </a:r>
            <a:endParaRPr/>
          </a:p>
        </p:txBody>
      </p:sp>
      <p:sp>
        <p:nvSpPr>
          <p:cNvPr id="409" name="Google Shape;409;p3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Describe the VidyoCloud feature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Describe Inter-pool Preferences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Demonstrate common VidyoCloud deployments (Basic NAT, DMZ)</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Describe VidyoCloud Best Practices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VidyoCloud (Trainer Demo/Exercise)</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4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Benefits</a:t>
            </a:r>
            <a:endParaRPr/>
          </a:p>
        </p:txBody>
      </p:sp>
      <p:sp>
        <p:nvSpPr>
          <p:cNvPr id="416" name="Google Shape;416;p4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More efficient network bandwidth utilization</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85750" lvl="0" marL="28575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Improved latency for conferences by localizing traffic</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85750" lvl="0" marL="28575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Supporting large conferences spanning over multiple VidyoRouters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85750" lvl="0" marL="28575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Shared capacity with floating VidyoLine licenses among regions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85750" lvl="0" marL="28575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Simplified Firewall configurations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1"/>
          <p:cNvSpPr/>
          <p:nvPr/>
        </p:nvSpPr>
        <p:spPr>
          <a:xfrm rot="10800000">
            <a:off x="6643377" y="2244196"/>
            <a:ext cx="1592573" cy="571500"/>
          </a:xfrm>
          <a:prstGeom prst="arc">
            <a:avLst>
              <a:gd fmla="val 14422179" name="adj1"/>
              <a:gd fmla="val 5563579" name="adj2"/>
            </a:avLst>
          </a:prstGeom>
          <a:noFill/>
          <a:ln cap="flat" cmpd="sng" w="12600">
            <a:solidFill>
              <a:srgbClr val="0078B2"/>
            </a:solidFill>
            <a:prstDash val="dash"/>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3" name="Google Shape;423;p41"/>
          <p:cNvSpPr/>
          <p:nvPr/>
        </p:nvSpPr>
        <p:spPr>
          <a:xfrm rot="10800000">
            <a:off x="4085372" y="3574632"/>
            <a:ext cx="1592573" cy="571500"/>
          </a:xfrm>
          <a:prstGeom prst="arc">
            <a:avLst>
              <a:gd fmla="val 473563" name="adj1"/>
              <a:gd fmla="val 9442620" name="adj2"/>
            </a:avLst>
          </a:prstGeom>
          <a:noFill/>
          <a:ln cap="flat" cmpd="sng" w="12600">
            <a:solidFill>
              <a:srgbClr val="0078B2"/>
            </a:solidFill>
            <a:prstDash val="dash"/>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4" name="Google Shape;424;p4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What is a Pool?</a:t>
            </a:r>
            <a:endParaRPr/>
          </a:p>
        </p:txBody>
      </p:sp>
      <p:sp>
        <p:nvSpPr>
          <p:cNvPr id="425" name="Google Shape;425;p4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0070C0"/>
              </a:buClr>
              <a:buSzPts val="1776"/>
              <a:buFont typeface="Arial"/>
              <a:buChar char="•"/>
            </a:pPr>
            <a:r>
              <a:rPr b="0" i="0" lang="en-US" sz="1600" u="none" cap="none" strike="noStrike">
                <a:solidFill>
                  <a:schemeClr val="dk1"/>
                </a:solidFill>
                <a:latin typeface="Arial"/>
                <a:ea typeface="Arial"/>
                <a:cs typeface="Arial"/>
                <a:sym typeface="Arial"/>
              </a:rPr>
              <a:t>A Pool is one or multiple routers associated with a geographical location</a:t>
            </a:r>
            <a:endParaRPr/>
          </a:p>
          <a:p>
            <a:pPr indent="-228600" lvl="0" marL="228600" marR="0" rtl="0" algn="l">
              <a:spcBef>
                <a:spcPts val="320"/>
              </a:spcBef>
              <a:spcAft>
                <a:spcPts val="0"/>
              </a:spcAft>
              <a:buClr>
                <a:srgbClr val="0070C0"/>
              </a:buClr>
              <a:buSzPts val="1776"/>
              <a:buFont typeface="Arial"/>
              <a:buChar char="•"/>
            </a:pPr>
            <a:r>
              <a:rPr b="0" i="0" lang="en-US" sz="1600" u="none" cap="none" strike="noStrike">
                <a:solidFill>
                  <a:schemeClr val="dk1"/>
                </a:solidFill>
                <a:latin typeface="Arial"/>
                <a:ea typeface="Arial"/>
                <a:cs typeface="Arial"/>
                <a:sym typeface="Arial"/>
              </a:rPr>
              <a:t>A VidyoRouter can only be in one Pool</a:t>
            </a:r>
            <a:endParaRPr/>
          </a:p>
          <a:p>
            <a:pPr indent="-228600" lvl="0" marL="228600" marR="0" rtl="0" algn="l">
              <a:spcBef>
                <a:spcPts val="320"/>
              </a:spcBef>
              <a:spcAft>
                <a:spcPts val="0"/>
              </a:spcAft>
              <a:buClr>
                <a:srgbClr val="0070C0"/>
              </a:buClr>
              <a:buSzPts val="1776"/>
              <a:buFont typeface="Arial"/>
              <a:buChar char="•"/>
            </a:pPr>
            <a:r>
              <a:rPr b="0" i="0" lang="en-US" sz="1600" u="none" cap="none" strike="noStrike">
                <a:solidFill>
                  <a:schemeClr val="dk1"/>
                </a:solidFill>
                <a:latin typeface="Arial"/>
                <a:ea typeface="Arial"/>
                <a:cs typeface="Arial"/>
                <a:sym typeface="Arial"/>
              </a:rPr>
              <a:t>A location may have several Pools.</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p:txBody>
      </p:sp>
      <p:sp>
        <p:nvSpPr>
          <p:cNvPr id="426" name="Google Shape;426;p41"/>
          <p:cNvSpPr/>
          <p:nvPr/>
        </p:nvSpPr>
        <p:spPr>
          <a:xfrm>
            <a:off x="996950" y="3064537"/>
            <a:ext cx="1219200" cy="571500"/>
          </a:xfrm>
          <a:prstGeom prst="arc">
            <a:avLst>
              <a:gd fmla="val 16200000" name="adj1"/>
              <a:gd fmla="val 5563579" name="adj2"/>
            </a:avLst>
          </a:prstGeom>
          <a:noFill/>
          <a:ln cap="flat" cmpd="sng" w="12600">
            <a:solidFill>
              <a:srgbClr val="FF0000"/>
            </a:solidFill>
            <a:prstDash val="dash"/>
            <a:round/>
            <a:headEnd len="med" w="med" type="triangl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id="427" name="Google Shape;427;p41"/>
          <p:cNvPicPr preferRelativeResize="0"/>
          <p:nvPr/>
        </p:nvPicPr>
        <p:blipFill rotWithShape="1">
          <a:blip r:embed="rId3">
            <a:alphaModFix/>
          </a:blip>
          <a:srcRect b="0" l="0" r="0" t="0"/>
          <a:stretch/>
        </p:blipFill>
        <p:spPr>
          <a:xfrm>
            <a:off x="1981200" y="3122877"/>
            <a:ext cx="838200" cy="406004"/>
          </a:xfrm>
          <a:prstGeom prst="rect">
            <a:avLst/>
          </a:prstGeom>
          <a:noFill/>
          <a:ln>
            <a:noFill/>
          </a:ln>
        </p:spPr>
      </p:pic>
      <p:sp>
        <p:nvSpPr>
          <p:cNvPr id="428" name="Google Shape;428;p41"/>
          <p:cNvSpPr/>
          <p:nvPr/>
        </p:nvSpPr>
        <p:spPr>
          <a:xfrm>
            <a:off x="1981200" y="3522927"/>
            <a:ext cx="914400"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a:p>
        </p:txBody>
      </p:sp>
      <p:pic>
        <p:nvPicPr>
          <p:cNvPr id="429" name="Google Shape;429;p41"/>
          <p:cNvPicPr preferRelativeResize="0"/>
          <p:nvPr/>
        </p:nvPicPr>
        <p:blipFill rotWithShape="1">
          <a:blip r:embed="rId4">
            <a:alphaModFix/>
          </a:blip>
          <a:srcRect b="0" l="0" r="0" t="0"/>
          <a:stretch/>
        </p:blipFill>
        <p:spPr>
          <a:xfrm>
            <a:off x="1014413" y="2608527"/>
            <a:ext cx="762000" cy="571500"/>
          </a:xfrm>
          <a:prstGeom prst="rect">
            <a:avLst/>
          </a:prstGeom>
          <a:noFill/>
          <a:ln>
            <a:noFill/>
          </a:ln>
        </p:spPr>
      </p:pic>
      <p:pic>
        <p:nvPicPr>
          <p:cNvPr id="430" name="Google Shape;430;p41"/>
          <p:cNvPicPr preferRelativeResize="0"/>
          <p:nvPr/>
        </p:nvPicPr>
        <p:blipFill rotWithShape="1">
          <a:blip r:embed="rId5">
            <a:alphaModFix/>
          </a:blip>
          <a:srcRect b="0" l="0" r="0" t="0"/>
          <a:stretch/>
        </p:blipFill>
        <p:spPr>
          <a:xfrm>
            <a:off x="1028700" y="3351477"/>
            <a:ext cx="731838" cy="548879"/>
          </a:xfrm>
          <a:prstGeom prst="rect">
            <a:avLst/>
          </a:prstGeom>
          <a:noFill/>
          <a:ln>
            <a:noFill/>
          </a:ln>
        </p:spPr>
      </p:pic>
      <p:pic>
        <p:nvPicPr>
          <p:cNvPr id="431" name="Google Shape;431;p41"/>
          <p:cNvPicPr preferRelativeResize="0"/>
          <p:nvPr/>
        </p:nvPicPr>
        <p:blipFill rotWithShape="1">
          <a:blip r:embed="rId3">
            <a:alphaModFix/>
          </a:blip>
          <a:srcRect b="0" l="0" r="0" t="0"/>
          <a:stretch/>
        </p:blipFill>
        <p:spPr>
          <a:xfrm>
            <a:off x="6149975" y="2084784"/>
            <a:ext cx="838200" cy="406004"/>
          </a:xfrm>
          <a:prstGeom prst="rect">
            <a:avLst/>
          </a:prstGeom>
          <a:noFill/>
          <a:ln>
            <a:noFill/>
          </a:ln>
        </p:spPr>
      </p:pic>
      <p:pic>
        <p:nvPicPr>
          <p:cNvPr id="432" name="Google Shape;432;p41"/>
          <p:cNvPicPr preferRelativeResize="0"/>
          <p:nvPr/>
        </p:nvPicPr>
        <p:blipFill rotWithShape="1">
          <a:blip r:embed="rId6">
            <a:alphaModFix/>
          </a:blip>
          <a:srcRect b="0" l="0" r="0" t="0"/>
          <a:stretch/>
        </p:blipFill>
        <p:spPr>
          <a:xfrm>
            <a:off x="7445376" y="1970485"/>
            <a:ext cx="676275" cy="507206"/>
          </a:xfrm>
          <a:prstGeom prst="rect">
            <a:avLst/>
          </a:prstGeom>
          <a:noFill/>
          <a:ln>
            <a:noFill/>
          </a:ln>
        </p:spPr>
      </p:pic>
      <p:sp>
        <p:nvSpPr>
          <p:cNvPr id="433" name="Google Shape;433;p41"/>
          <p:cNvSpPr/>
          <p:nvPr/>
        </p:nvSpPr>
        <p:spPr>
          <a:xfrm>
            <a:off x="1066800" y="2322777"/>
            <a:ext cx="914400"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USA</a:t>
            </a:r>
            <a:endParaRPr/>
          </a:p>
        </p:txBody>
      </p:sp>
      <p:sp>
        <p:nvSpPr>
          <p:cNvPr id="434" name="Google Shape;434;p41"/>
          <p:cNvSpPr/>
          <p:nvPr/>
        </p:nvSpPr>
        <p:spPr>
          <a:xfrm>
            <a:off x="7216775" y="1799034"/>
            <a:ext cx="914400"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Asia</a:t>
            </a:r>
            <a:endParaRPr/>
          </a:p>
        </p:txBody>
      </p:sp>
      <p:pic>
        <p:nvPicPr>
          <p:cNvPr id="435" name="Google Shape;435;p41"/>
          <p:cNvPicPr preferRelativeResize="0"/>
          <p:nvPr/>
        </p:nvPicPr>
        <p:blipFill rotWithShape="1">
          <a:blip r:embed="rId7">
            <a:alphaModFix/>
          </a:blip>
          <a:srcRect b="0" l="0" r="0" t="0"/>
          <a:stretch/>
        </p:blipFill>
        <p:spPr>
          <a:xfrm>
            <a:off x="5318899" y="3607520"/>
            <a:ext cx="533400" cy="400050"/>
          </a:xfrm>
          <a:prstGeom prst="rect">
            <a:avLst/>
          </a:prstGeom>
          <a:noFill/>
          <a:ln>
            <a:noFill/>
          </a:ln>
        </p:spPr>
      </p:pic>
      <p:sp>
        <p:nvSpPr>
          <p:cNvPr id="436" name="Google Shape;436;p41"/>
          <p:cNvSpPr/>
          <p:nvPr/>
        </p:nvSpPr>
        <p:spPr>
          <a:xfrm>
            <a:off x="5090299" y="3321770"/>
            <a:ext cx="914400"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Europe</a:t>
            </a:r>
            <a:endParaRPr/>
          </a:p>
        </p:txBody>
      </p:sp>
      <p:pic>
        <p:nvPicPr>
          <p:cNvPr id="437" name="Google Shape;437;p41"/>
          <p:cNvPicPr preferRelativeResize="0"/>
          <p:nvPr/>
        </p:nvPicPr>
        <p:blipFill rotWithShape="1">
          <a:blip r:embed="rId3">
            <a:alphaModFix/>
          </a:blip>
          <a:srcRect b="0" l="0" r="0" t="0"/>
          <a:stretch/>
        </p:blipFill>
        <p:spPr>
          <a:xfrm>
            <a:off x="3947299" y="3607520"/>
            <a:ext cx="838200" cy="406004"/>
          </a:xfrm>
          <a:prstGeom prst="rect">
            <a:avLst/>
          </a:prstGeom>
          <a:noFill/>
          <a:ln>
            <a:noFill/>
          </a:ln>
        </p:spPr>
      </p:pic>
      <p:sp>
        <p:nvSpPr>
          <p:cNvPr id="438" name="Google Shape;438;p41"/>
          <p:cNvSpPr/>
          <p:nvPr/>
        </p:nvSpPr>
        <p:spPr>
          <a:xfrm>
            <a:off x="6302375" y="1913334"/>
            <a:ext cx="914400"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700">
              <a:solidFill>
                <a:schemeClr val="dk1"/>
              </a:solidFill>
              <a:latin typeface="Verdana"/>
              <a:ea typeface="Verdana"/>
              <a:cs typeface="Verdana"/>
              <a:sym typeface="Verdana"/>
            </a:endParaRPr>
          </a:p>
        </p:txBody>
      </p:sp>
      <p:sp>
        <p:nvSpPr>
          <p:cNvPr id="439" name="Google Shape;439;p41"/>
          <p:cNvSpPr/>
          <p:nvPr/>
        </p:nvSpPr>
        <p:spPr>
          <a:xfrm>
            <a:off x="4178300" y="4028678"/>
            <a:ext cx="914400"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700">
              <a:solidFill>
                <a:schemeClr val="dk1"/>
              </a:solidFill>
              <a:latin typeface="Verdana"/>
              <a:ea typeface="Verdana"/>
              <a:cs typeface="Verdana"/>
              <a:sym typeface="Verdana"/>
            </a:endParaRPr>
          </a:p>
        </p:txBody>
      </p:sp>
      <p:pic>
        <p:nvPicPr>
          <p:cNvPr id="440" name="Google Shape;440;p41"/>
          <p:cNvPicPr preferRelativeResize="0"/>
          <p:nvPr/>
        </p:nvPicPr>
        <p:blipFill rotWithShape="1">
          <a:blip r:embed="rId3">
            <a:alphaModFix/>
          </a:blip>
          <a:srcRect b="0" l="0" r="0" t="0"/>
          <a:stretch/>
        </p:blipFill>
        <p:spPr>
          <a:xfrm>
            <a:off x="3921125" y="1863328"/>
            <a:ext cx="1428750" cy="691754"/>
          </a:xfrm>
          <a:prstGeom prst="rect">
            <a:avLst/>
          </a:prstGeom>
          <a:noFill/>
          <a:ln>
            <a:noFill/>
          </a:ln>
        </p:spPr>
      </p:pic>
      <p:sp>
        <p:nvSpPr>
          <p:cNvPr id="441" name="Google Shape;441;p41"/>
          <p:cNvSpPr/>
          <p:nvPr/>
        </p:nvSpPr>
        <p:spPr>
          <a:xfrm>
            <a:off x="3916362" y="2490788"/>
            <a:ext cx="1536700" cy="26550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600">
                <a:solidFill>
                  <a:schemeClr val="dk1"/>
                </a:solidFill>
                <a:latin typeface="Verdana"/>
                <a:ea typeface="Verdana"/>
                <a:cs typeface="Verdana"/>
                <a:sym typeface="Verdana"/>
              </a:rPr>
              <a:t>VidyoPortal</a:t>
            </a:r>
            <a:endParaRPr/>
          </a:p>
        </p:txBody>
      </p:sp>
      <p:pic>
        <p:nvPicPr>
          <p:cNvPr id="442" name="Google Shape;442;p41"/>
          <p:cNvPicPr preferRelativeResize="0"/>
          <p:nvPr/>
        </p:nvPicPr>
        <p:blipFill rotWithShape="1">
          <a:blip r:embed="rId6">
            <a:alphaModFix/>
          </a:blip>
          <a:srcRect b="0" l="0" r="0" t="0"/>
          <a:stretch/>
        </p:blipFill>
        <p:spPr>
          <a:xfrm>
            <a:off x="7559676" y="2418160"/>
            <a:ext cx="676275" cy="507206"/>
          </a:xfrm>
          <a:prstGeom prst="rect">
            <a:avLst/>
          </a:prstGeom>
          <a:noFill/>
          <a:ln>
            <a:noFill/>
          </a:ln>
        </p:spPr>
      </p:pic>
      <p:pic>
        <p:nvPicPr>
          <p:cNvPr id="443" name="Google Shape;443;p41"/>
          <p:cNvPicPr preferRelativeResize="0"/>
          <p:nvPr/>
        </p:nvPicPr>
        <p:blipFill rotWithShape="1">
          <a:blip r:embed="rId3">
            <a:alphaModFix/>
          </a:blip>
          <a:srcRect b="0" l="0" r="0" t="0"/>
          <a:stretch/>
        </p:blipFill>
        <p:spPr>
          <a:xfrm>
            <a:off x="6530975" y="2671763"/>
            <a:ext cx="838200" cy="406003"/>
          </a:xfrm>
          <a:prstGeom prst="rect">
            <a:avLst/>
          </a:prstGeom>
          <a:noFill/>
          <a:ln>
            <a:noFill/>
          </a:ln>
        </p:spPr>
      </p:pic>
      <p:pic>
        <p:nvPicPr>
          <p:cNvPr id="444" name="Google Shape;444;p41"/>
          <p:cNvPicPr preferRelativeResize="0"/>
          <p:nvPr/>
        </p:nvPicPr>
        <p:blipFill rotWithShape="1">
          <a:blip r:embed="rId3">
            <a:alphaModFix/>
          </a:blip>
          <a:srcRect b="0" l="0" r="0" t="0"/>
          <a:stretch/>
        </p:blipFill>
        <p:spPr>
          <a:xfrm>
            <a:off x="4279087" y="3221757"/>
            <a:ext cx="838200" cy="406004"/>
          </a:xfrm>
          <a:prstGeom prst="rect">
            <a:avLst/>
          </a:prstGeom>
          <a:noFill/>
          <a:ln>
            <a:noFill/>
          </a:ln>
        </p:spPr>
      </p:pic>
      <p:pic>
        <p:nvPicPr>
          <p:cNvPr id="445" name="Google Shape;445;p41"/>
          <p:cNvPicPr preferRelativeResize="0"/>
          <p:nvPr/>
        </p:nvPicPr>
        <p:blipFill rotWithShape="1">
          <a:blip r:embed="rId3">
            <a:alphaModFix/>
          </a:blip>
          <a:srcRect b="0" l="0" r="0" t="0"/>
          <a:stretch/>
        </p:blipFill>
        <p:spPr>
          <a:xfrm>
            <a:off x="4074299" y="3425355"/>
            <a:ext cx="838200" cy="406003"/>
          </a:xfrm>
          <a:prstGeom prst="rect">
            <a:avLst/>
          </a:prstGeom>
          <a:noFill/>
          <a:ln>
            <a:noFill/>
          </a:ln>
        </p:spPr>
      </p:pic>
      <p:sp>
        <p:nvSpPr>
          <p:cNvPr id="446" name="Google Shape;446;p41"/>
          <p:cNvSpPr/>
          <p:nvPr/>
        </p:nvSpPr>
        <p:spPr>
          <a:xfrm>
            <a:off x="241300" y="2046552"/>
            <a:ext cx="3098800" cy="2276475"/>
          </a:xfrm>
          <a:prstGeom prst="ellipse">
            <a:avLst/>
          </a:prstGeom>
          <a:noFill/>
          <a:ln cap="flat" cmpd="sng" w="349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447" name="Google Shape;447;p41"/>
          <p:cNvSpPr/>
          <p:nvPr/>
        </p:nvSpPr>
        <p:spPr>
          <a:xfrm>
            <a:off x="3820299" y="3086594"/>
            <a:ext cx="2298700" cy="1504950"/>
          </a:xfrm>
          <a:prstGeom prst="ellipse">
            <a:avLst/>
          </a:prstGeom>
          <a:noFill/>
          <a:ln cap="flat" cmpd="sng" w="255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448" name="Google Shape;448;p41"/>
          <p:cNvSpPr/>
          <p:nvPr/>
        </p:nvSpPr>
        <p:spPr>
          <a:xfrm>
            <a:off x="6038850" y="1722834"/>
            <a:ext cx="2374900" cy="1447800"/>
          </a:xfrm>
          <a:prstGeom prst="ellipse">
            <a:avLst/>
          </a:prstGeom>
          <a:noFill/>
          <a:ln cap="flat" cmpd="sng" w="31675">
            <a:solidFill>
              <a:srgbClr val="EFB2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cxnSp>
        <p:nvCxnSpPr>
          <p:cNvPr id="454" name="Google Shape;454;p42"/>
          <p:cNvCxnSpPr/>
          <p:nvPr/>
        </p:nvCxnSpPr>
        <p:spPr>
          <a:xfrm>
            <a:off x="5321300" y="1107282"/>
            <a:ext cx="0" cy="3861197"/>
          </a:xfrm>
          <a:prstGeom prst="straightConnector1">
            <a:avLst/>
          </a:prstGeom>
          <a:noFill/>
          <a:ln cap="flat" cmpd="sng" w="38100">
            <a:solidFill>
              <a:schemeClr val="accent4"/>
            </a:solidFill>
            <a:prstDash val="dash"/>
            <a:round/>
            <a:headEnd len="sm" w="sm" type="none"/>
            <a:tailEnd len="sm" w="sm" type="none"/>
          </a:ln>
        </p:spPr>
      </p:cxnSp>
      <p:cxnSp>
        <p:nvCxnSpPr>
          <p:cNvPr id="455" name="Google Shape;455;p42"/>
          <p:cNvCxnSpPr/>
          <p:nvPr/>
        </p:nvCxnSpPr>
        <p:spPr>
          <a:xfrm>
            <a:off x="3140075" y="1091803"/>
            <a:ext cx="0" cy="3861197"/>
          </a:xfrm>
          <a:prstGeom prst="straightConnector1">
            <a:avLst/>
          </a:prstGeom>
          <a:noFill/>
          <a:ln cap="flat" cmpd="sng" w="38100">
            <a:solidFill>
              <a:schemeClr val="accent4"/>
            </a:solidFill>
            <a:prstDash val="dash"/>
            <a:round/>
            <a:headEnd len="sm" w="sm" type="none"/>
            <a:tailEnd len="sm" w="sm" type="none"/>
          </a:ln>
        </p:spPr>
      </p:cxnSp>
      <p:sp>
        <p:nvSpPr>
          <p:cNvPr id="456" name="Google Shape;456;p4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Efficient Bandwidth Utilization</a:t>
            </a:r>
            <a:endParaRPr/>
          </a:p>
        </p:txBody>
      </p:sp>
      <p:grpSp>
        <p:nvGrpSpPr>
          <p:cNvPr id="457" name="Google Shape;457;p42"/>
          <p:cNvGrpSpPr/>
          <p:nvPr/>
        </p:nvGrpSpPr>
        <p:grpSpPr>
          <a:xfrm>
            <a:off x="3100388" y="3328987"/>
            <a:ext cx="5459412" cy="1624013"/>
            <a:chOff x="3271595" y="4312768"/>
            <a:chExt cx="5458942" cy="2165259"/>
          </a:xfrm>
        </p:grpSpPr>
        <p:grpSp>
          <p:nvGrpSpPr>
            <p:cNvPr id="458" name="Google Shape;458;p42"/>
            <p:cNvGrpSpPr/>
            <p:nvPr/>
          </p:nvGrpSpPr>
          <p:grpSpPr>
            <a:xfrm>
              <a:off x="5760447" y="4693779"/>
              <a:ext cx="1725597" cy="1501137"/>
              <a:chOff x="1681432" y="2975836"/>
              <a:chExt cx="2152199" cy="1860119"/>
            </a:xfrm>
          </p:grpSpPr>
          <p:pic>
            <p:nvPicPr>
              <p:cNvPr id="459" name="Google Shape;459;p42"/>
              <p:cNvPicPr preferRelativeResize="0"/>
              <p:nvPr/>
            </p:nvPicPr>
            <p:blipFill rotWithShape="1">
              <a:blip r:embed="rId3">
                <a:alphaModFix/>
              </a:blip>
              <a:srcRect b="0" l="0" r="0" t="0"/>
              <a:stretch/>
            </p:blipFill>
            <p:spPr>
              <a:xfrm>
                <a:off x="2126909" y="3696517"/>
                <a:ext cx="1238249" cy="800101"/>
              </a:xfrm>
              <a:prstGeom prst="rect">
                <a:avLst/>
              </a:prstGeom>
              <a:noFill/>
              <a:ln>
                <a:noFill/>
              </a:ln>
            </p:spPr>
          </p:pic>
          <p:sp>
            <p:nvSpPr>
              <p:cNvPr id="460" name="Google Shape;460;p42"/>
              <p:cNvSpPr/>
              <p:nvPr/>
            </p:nvSpPr>
            <p:spPr>
              <a:xfrm>
                <a:off x="1681432" y="2975836"/>
                <a:ext cx="2152199" cy="1860119"/>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461" name="Google Shape;461;p42"/>
              <p:cNvSpPr/>
              <p:nvPr/>
            </p:nvSpPr>
            <p:spPr>
              <a:xfrm>
                <a:off x="1917616" y="3298826"/>
                <a:ext cx="1702936" cy="29036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Europe Office Pool</a:t>
                </a:r>
                <a:endParaRPr/>
              </a:p>
            </p:txBody>
          </p:sp>
          <p:sp>
            <p:nvSpPr>
              <p:cNvPr id="462" name="Google Shape;462;p42"/>
              <p:cNvSpPr/>
              <p:nvPr/>
            </p:nvSpPr>
            <p:spPr>
              <a:xfrm>
                <a:off x="2291142" y="4441438"/>
                <a:ext cx="1026146" cy="2000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grpSp>
        <p:pic>
          <p:nvPicPr>
            <p:cNvPr id="463" name="Google Shape;463;p42"/>
            <p:cNvPicPr preferRelativeResize="0"/>
            <p:nvPr/>
          </p:nvPicPr>
          <p:blipFill rotWithShape="1">
            <a:blip r:embed="rId4">
              <a:alphaModFix/>
            </a:blip>
            <a:srcRect b="0" l="0" r="0" t="0"/>
            <a:stretch/>
          </p:blipFill>
          <p:spPr>
            <a:xfrm>
              <a:off x="8172449" y="5919596"/>
              <a:ext cx="558087" cy="558431"/>
            </a:xfrm>
            <a:prstGeom prst="rect">
              <a:avLst/>
            </a:prstGeom>
            <a:noFill/>
            <a:ln>
              <a:noFill/>
            </a:ln>
          </p:spPr>
        </p:pic>
        <p:pic>
          <p:nvPicPr>
            <p:cNvPr id="464" name="Google Shape;464;p42"/>
            <p:cNvPicPr preferRelativeResize="0"/>
            <p:nvPr/>
          </p:nvPicPr>
          <p:blipFill rotWithShape="1">
            <a:blip r:embed="rId4">
              <a:alphaModFix/>
            </a:blip>
            <a:srcRect b="0" l="0" r="0" t="0"/>
            <a:stretch/>
          </p:blipFill>
          <p:spPr>
            <a:xfrm>
              <a:off x="8172450" y="5152126"/>
              <a:ext cx="558087" cy="558431"/>
            </a:xfrm>
            <a:prstGeom prst="rect">
              <a:avLst/>
            </a:prstGeom>
            <a:noFill/>
            <a:ln>
              <a:noFill/>
            </a:ln>
          </p:spPr>
        </p:pic>
        <p:pic>
          <p:nvPicPr>
            <p:cNvPr id="465" name="Google Shape;465;p42"/>
            <p:cNvPicPr preferRelativeResize="0"/>
            <p:nvPr/>
          </p:nvPicPr>
          <p:blipFill rotWithShape="1">
            <a:blip r:embed="rId4">
              <a:alphaModFix/>
            </a:blip>
            <a:srcRect b="0" l="0" r="0" t="0"/>
            <a:stretch/>
          </p:blipFill>
          <p:spPr>
            <a:xfrm>
              <a:off x="8172450" y="4312768"/>
              <a:ext cx="558087" cy="558431"/>
            </a:xfrm>
            <a:prstGeom prst="rect">
              <a:avLst/>
            </a:prstGeom>
            <a:noFill/>
            <a:ln>
              <a:noFill/>
            </a:ln>
          </p:spPr>
        </p:pic>
        <p:cxnSp>
          <p:nvCxnSpPr>
            <p:cNvPr id="466" name="Google Shape;466;p42"/>
            <p:cNvCxnSpPr/>
            <p:nvPr/>
          </p:nvCxnSpPr>
          <p:spPr>
            <a:xfrm>
              <a:off x="3271595" y="5446196"/>
              <a:ext cx="2766774" cy="0"/>
            </a:xfrm>
            <a:prstGeom prst="straightConnector1">
              <a:avLst/>
            </a:prstGeom>
            <a:noFill/>
            <a:ln cap="flat" cmpd="sng" w="25400">
              <a:solidFill>
                <a:schemeClr val="dk1"/>
              </a:solidFill>
              <a:prstDash val="solid"/>
              <a:round/>
              <a:headEnd len="sm" w="sm" type="none"/>
              <a:tailEnd len="med" w="med" type="stealth"/>
            </a:ln>
          </p:spPr>
        </p:cxnSp>
        <p:cxnSp>
          <p:nvCxnSpPr>
            <p:cNvPr id="467" name="Google Shape;467;p42"/>
            <p:cNvCxnSpPr>
              <a:stCxn id="460" idx="7"/>
              <a:endCxn id="465" idx="1"/>
            </p:cNvCxnSpPr>
            <p:nvPr/>
          </p:nvCxnSpPr>
          <p:spPr>
            <a:xfrm flipH="1" rot="10800000">
              <a:off x="7233336" y="4592015"/>
              <a:ext cx="939300" cy="321600"/>
            </a:xfrm>
            <a:prstGeom prst="straightConnector1">
              <a:avLst/>
            </a:prstGeom>
            <a:noFill/>
            <a:ln cap="flat" cmpd="sng" w="25400">
              <a:solidFill>
                <a:schemeClr val="dk1"/>
              </a:solidFill>
              <a:prstDash val="solid"/>
              <a:round/>
              <a:headEnd len="sm" w="sm" type="none"/>
              <a:tailEnd len="med" w="med" type="stealth"/>
            </a:ln>
          </p:spPr>
        </p:cxnSp>
        <p:cxnSp>
          <p:nvCxnSpPr>
            <p:cNvPr id="468" name="Google Shape;468;p42"/>
            <p:cNvCxnSpPr>
              <a:stCxn id="460" idx="6"/>
              <a:endCxn id="464" idx="1"/>
            </p:cNvCxnSpPr>
            <p:nvPr/>
          </p:nvCxnSpPr>
          <p:spPr>
            <a:xfrm flipH="1" rot="10800000">
              <a:off x="7486044" y="5431147"/>
              <a:ext cx="686400" cy="13200"/>
            </a:xfrm>
            <a:prstGeom prst="straightConnector1">
              <a:avLst/>
            </a:prstGeom>
            <a:noFill/>
            <a:ln cap="flat" cmpd="sng" w="25400">
              <a:solidFill>
                <a:schemeClr val="dk1"/>
              </a:solidFill>
              <a:prstDash val="solid"/>
              <a:round/>
              <a:headEnd len="sm" w="sm" type="none"/>
              <a:tailEnd len="med" w="med" type="stealth"/>
            </a:ln>
          </p:spPr>
        </p:cxnSp>
        <p:cxnSp>
          <p:nvCxnSpPr>
            <p:cNvPr id="469" name="Google Shape;469;p42"/>
            <p:cNvCxnSpPr>
              <a:stCxn id="460" idx="5"/>
              <a:endCxn id="463" idx="1"/>
            </p:cNvCxnSpPr>
            <p:nvPr/>
          </p:nvCxnSpPr>
          <p:spPr>
            <a:xfrm>
              <a:off x="7233336" y="5975079"/>
              <a:ext cx="939300" cy="223500"/>
            </a:xfrm>
            <a:prstGeom prst="straightConnector1">
              <a:avLst/>
            </a:prstGeom>
            <a:noFill/>
            <a:ln cap="flat" cmpd="sng" w="25400">
              <a:solidFill>
                <a:schemeClr val="dk1"/>
              </a:solidFill>
              <a:prstDash val="solid"/>
              <a:round/>
              <a:headEnd len="sm" w="sm" type="none"/>
              <a:tailEnd len="med" w="med" type="stealth"/>
            </a:ln>
          </p:spPr>
        </p:cxnSp>
        <p:sp>
          <p:nvSpPr>
            <p:cNvPr id="470" name="Google Shape;470;p42"/>
            <p:cNvSpPr/>
            <p:nvPr/>
          </p:nvSpPr>
          <p:spPr>
            <a:xfrm>
              <a:off x="7228755" y="4439583"/>
              <a:ext cx="603817" cy="304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71" name="Google Shape;471;p42"/>
            <p:cNvSpPr/>
            <p:nvPr/>
          </p:nvSpPr>
          <p:spPr>
            <a:xfrm>
              <a:off x="7467097" y="5076589"/>
              <a:ext cx="603817" cy="304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72" name="Google Shape;472;p42"/>
            <p:cNvSpPr/>
            <p:nvPr/>
          </p:nvSpPr>
          <p:spPr>
            <a:xfrm>
              <a:off x="7467095" y="5736369"/>
              <a:ext cx="603817" cy="304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73" name="Google Shape;473;p42"/>
            <p:cNvSpPr/>
            <p:nvPr/>
          </p:nvSpPr>
          <p:spPr>
            <a:xfrm>
              <a:off x="4144111" y="5107491"/>
              <a:ext cx="603817" cy="304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grpSp>
      <p:pic>
        <p:nvPicPr>
          <p:cNvPr id="474" name="Google Shape;474;p42"/>
          <p:cNvPicPr preferRelativeResize="0"/>
          <p:nvPr/>
        </p:nvPicPr>
        <p:blipFill rotWithShape="1">
          <a:blip r:embed="rId4">
            <a:alphaModFix/>
          </a:blip>
          <a:srcRect b="0" l="0" r="0" t="0"/>
          <a:stretch/>
        </p:blipFill>
        <p:spPr>
          <a:xfrm>
            <a:off x="7772400" y="2266950"/>
            <a:ext cx="539750" cy="419100"/>
          </a:xfrm>
          <a:prstGeom prst="rect">
            <a:avLst/>
          </a:prstGeom>
          <a:noFill/>
          <a:ln>
            <a:noFill/>
          </a:ln>
        </p:spPr>
      </p:pic>
      <p:pic>
        <p:nvPicPr>
          <p:cNvPr id="475" name="Google Shape;475;p42"/>
          <p:cNvPicPr preferRelativeResize="0"/>
          <p:nvPr/>
        </p:nvPicPr>
        <p:blipFill rotWithShape="1">
          <a:blip r:embed="rId4">
            <a:alphaModFix/>
          </a:blip>
          <a:srcRect b="0" l="0" r="0" t="0"/>
          <a:stretch/>
        </p:blipFill>
        <p:spPr>
          <a:xfrm>
            <a:off x="7772400" y="1924050"/>
            <a:ext cx="539750" cy="419100"/>
          </a:xfrm>
          <a:prstGeom prst="rect">
            <a:avLst/>
          </a:prstGeom>
          <a:noFill/>
          <a:ln>
            <a:noFill/>
          </a:ln>
        </p:spPr>
      </p:pic>
      <p:pic>
        <p:nvPicPr>
          <p:cNvPr id="476" name="Google Shape;476;p42"/>
          <p:cNvPicPr preferRelativeResize="0"/>
          <p:nvPr/>
        </p:nvPicPr>
        <p:blipFill rotWithShape="1">
          <a:blip r:embed="rId4">
            <a:alphaModFix/>
          </a:blip>
          <a:srcRect b="0" l="0" r="0" t="0"/>
          <a:stretch/>
        </p:blipFill>
        <p:spPr>
          <a:xfrm>
            <a:off x="7772400" y="1581150"/>
            <a:ext cx="539750" cy="419100"/>
          </a:xfrm>
          <a:prstGeom prst="rect">
            <a:avLst/>
          </a:prstGeom>
          <a:noFill/>
          <a:ln>
            <a:noFill/>
          </a:ln>
        </p:spPr>
      </p:pic>
      <p:grpSp>
        <p:nvGrpSpPr>
          <p:cNvPr id="477" name="Google Shape;477;p42"/>
          <p:cNvGrpSpPr/>
          <p:nvPr/>
        </p:nvGrpSpPr>
        <p:grpSpPr>
          <a:xfrm>
            <a:off x="1501776" y="1615678"/>
            <a:ext cx="1573213" cy="984647"/>
            <a:chOff x="1780152" y="3096400"/>
            <a:chExt cx="2029848" cy="1628000"/>
          </a:xfrm>
        </p:grpSpPr>
        <p:pic>
          <p:nvPicPr>
            <p:cNvPr id="478" name="Google Shape;478;p42"/>
            <p:cNvPicPr preferRelativeResize="0"/>
            <p:nvPr/>
          </p:nvPicPr>
          <p:blipFill rotWithShape="1">
            <a:blip r:embed="rId3">
              <a:alphaModFix/>
            </a:blip>
            <a:srcRect b="0" l="0" r="0" t="0"/>
            <a:stretch/>
          </p:blipFill>
          <p:spPr>
            <a:xfrm>
              <a:off x="2229633" y="3666489"/>
              <a:ext cx="1012918" cy="654502"/>
            </a:xfrm>
            <a:prstGeom prst="rect">
              <a:avLst/>
            </a:prstGeom>
            <a:noFill/>
            <a:ln>
              <a:noFill/>
            </a:ln>
          </p:spPr>
        </p:pic>
        <p:sp>
          <p:nvSpPr>
            <p:cNvPr id="479" name="Google Shape;479;p42"/>
            <p:cNvSpPr/>
            <p:nvPr/>
          </p:nvSpPr>
          <p:spPr>
            <a:xfrm>
              <a:off x="1780152" y="3096400"/>
              <a:ext cx="2029848" cy="1628000"/>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480" name="Google Shape;480;p42"/>
            <p:cNvSpPr/>
            <p:nvPr/>
          </p:nvSpPr>
          <p:spPr>
            <a:xfrm>
              <a:off x="1954462" y="3269174"/>
              <a:ext cx="1702934" cy="19190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000">
                  <a:solidFill>
                    <a:schemeClr val="dk1"/>
                  </a:solidFill>
                  <a:latin typeface="Verdana"/>
                  <a:ea typeface="Verdana"/>
                  <a:cs typeface="Verdana"/>
                  <a:sym typeface="Verdana"/>
                </a:rPr>
                <a:t>USA Office Pool</a:t>
              </a:r>
              <a:endParaRPr/>
            </a:p>
          </p:txBody>
        </p:sp>
        <p:sp>
          <p:nvSpPr>
            <p:cNvPr id="481" name="Google Shape;481;p42"/>
            <p:cNvSpPr/>
            <p:nvPr/>
          </p:nvSpPr>
          <p:spPr>
            <a:xfrm>
              <a:off x="2189785" y="4313228"/>
              <a:ext cx="1158493" cy="20053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grpSp>
      <p:cxnSp>
        <p:nvCxnSpPr>
          <p:cNvPr id="482" name="Google Shape;482;p42"/>
          <p:cNvCxnSpPr/>
          <p:nvPr/>
        </p:nvCxnSpPr>
        <p:spPr>
          <a:xfrm>
            <a:off x="1190625" y="1838325"/>
            <a:ext cx="334963" cy="0"/>
          </a:xfrm>
          <a:prstGeom prst="straightConnector1">
            <a:avLst/>
          </a:prstGeom>
          <a:noFill/>
          <a:ln cap="flat" cmpd="sng" w="25400">
            <a:solidFill>
              <a:schemeClr val="dk1"/>
            </a:solidFill>
            <a:prstDash val="solid"/>
            <a:round/>
            <a:headEnd len="sm" w="sm" type="none"/>
            <a:tailEnd len="med" w="med" type="stealth"/>
          </a:ln>
        </p:spPr>
      </p:cxnSp>
      <p:sp>
        <p:nvSpPr>
          <p:cNvPr id="483" name="Google Shape;483;p42"/>
          <p:cNvSpPr/>
          <p:nvPr/>
        </p:nvSpPr>
        <p:spPr>
          <a:xfrm>
            <a:off x="685800" y="2015728"/>
            <a:ext cx="582613"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sp>
        <p:nvSpPr>
          <p:cNvPr id="484" name="Google Shape;484;p42"/>
          <p:cNvSpPr/>
          <p:nvPr/>
        </p:nvSpPr>
        <p:spPr>
          <a:xfrm>
            <a:off x="685800" y="1676400"/>
            <a:ext cx="58420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sp>
        <p:nvSpPr>
          <p:cNvPr id="485" name="Google Shape;485;p42"/>
          <p:cNvSpPr/>
          <p:nvPr/>
        </p:nvSpPr>
        <p:spPr>
          <a:xfrm>
            <a:off x="682624" y="2321563"/>
            <a:ext cx="582613"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cxnSp>
        <p:nvCxnSpPr>
          <p:cNvPr id="486" name="Google Shape;486;p42"/>
          <p:cNvCxnSpPr/>
          <p:nvPr/>
        </p:nvCxnSpPr>
        <p:spPr>
          <a:xfrm flipH="1" rot="10800000">
            <a:off x="2956715" y="1866916"/>
            <a:ext cx="4150584" cy="1"/>
          </a:xfrm>
          <a:prstGeom prst="straightConnector1">
            <a:avLst/>
          </a:prstGeom>
          <a:noFill/>
          <a:ln cap="flat" cmpd="sng" w="25400">
            <a:solidFill>
              <a:schemeClr val="dk1"/>
            </a:solidFill>
            <a:prstDash val="solid"/>
            <a:round/>
            <a:headEnd len="sm" w="sm" type="none"/>
            <a:tailEnd len="med" w="med" type="stealth"/>
          </a:ln>
        </p:spPr>
      </p:cxnSp>
      <p:sp>
        <p:nvSpPr>
          <p:cNvPr id="487" name="Google Shape;487;p42"/>
          <p:cNvSpPr/>
          <p:nvPr/>
        </p:nvSpPr>
        <p:spPr>
          <a:xfrm>
            <a:off x="7100888" y="1691878"/>
            <a:ext cx="58420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88" name="Google Shape;488;p42"/>
          <p:cNvSpPr/>
          <p:nvPr/>
        </p:nvSpPr>
        <p:spPr>
          <a:xfrm>
            <a:off x="7100888" y="2000250"/>
            <a:ext cx="58420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89" name="Google Shape;489;p42"/>
          <p:cNvSpPr/>
          <p:nvPr/>
        </p:nvSpPr>
        <p:spPr>
          <a:xfrm>
            <a:off x="7107299" y="2273572"/>
            <a:ext cx="58420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3Mb</a:t>
            </a:r>
            <a:endParaRPr/>
          </a:p>
        </p:txBody>
      </p:sp>
      <p:sp>
        <p:nvSpPr>
          <p:cNvPr id="490" name="Google Shape;490;p42"/>
          <p:cNvSpPr/>
          <p:nvPr/>
        </p:nvSpPr>
        <p:spPr>
          <a:xfrm>
            <a:off x="3525838" y="2667000"/>
            <a:ext cx="1365250" cy="30956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1050">
                <a:solidFill>
                  <a:schemeClr val="dk1"/>
                </a:solidFill>
                <a:latin typeface="Verdana"/>
                <a:ea typeface="Verdana"/>
                <a:cs typeface="Verdana"/>
                <a:sym typeface="Verdana"/>
              </a:rPr>
              <a:t>Standalone VidyoRouter</a:t>
            </a:r>
            <a:endParaRPr/>
          </a:p>
        </p:txBody>
      </p:sp>
      <p:sp>
        <p:nvSpPr>
          <p:cNvPr id="491" name="Google Shape;491;p42"/>
          <p:cNvSpPr/>
          <p:nvPr/>
        </p:nvSpPr>
        <p:spPr>
          <a:xfrm>
            <a:off x="3100388" y="4429125"/>
            <a:ext cx="2335212" cy="5048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1" lang="en-US" sz="1050">
                <a:solidFill>
                  <a:schemeClr val="dk1"/>
                </a:solidFill>
                <a:latin typeface="Verdana"/>
                <a:ea typeface="Verdana"/>
                <a:cs typeface="Verdana"/>
                <a:sym typeface="Verdana"/>
              </a:rPr>
              <a:t>w/Additional Standalone VidyoRouter and  VidyoCloud</a:t>
            </a:r>
            <a:endParaRPr/>
          </a:p>
        </p:txBody>
      </p:sp>
      <p:sp>
        <p:nvSpPr>
          <p:cNvPr id="492" name="Google Shape;492;p42"/>
          <p:cNvSpPr/>
          <p:nvPr/>
        </p:nvSpPr>
        <p:spPr>
          <a:xfrm>
            <a:off x="6381750" y="1140619"/>
            <a:ext cx="2482850" cy="1831181"/>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sp>
        <p:nvSpPr>
          <p:cNvPr id="493" name="Google Shape;493;p42"/>
          <p:cNvSpPr/>
          <p:nvPr/>
        </p:nvSpPr>
        <p:spPr>
          <a:xfrm>
            <a:off x="6900863" y="1328737"/>
            <a:ext cx="1365250" cy="17621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Europe Office</a:t>
            </a:r>
            <a:endParaRPr/>
          </a:p>
        </p:txBody>
      </p:sp>
      <p:sp>
        <p:nvSpPr>
          <p:cNvPr id="494" name="Google Shape;494;p42"/>
          <p:cNvSpPr/>
          <p:nvPr/>
        </p:nvSpPr>
        <p:spPr>
          <a:xfrm>
            <a:off x="3684588" y="1040607"/>
            <a:ext cx="1319212" cy="213122"/>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2400">
                <a:solidFill>
                  <a:schemeClr val="dk1"/>
                </a:solidFill>
                <a:latin typeface="Verdana"/>
                <a:ea typeface="Verdana"/>
                <a:cs typeface="Verdana"/>
                <a:sym typeface="Verdana"/>
              </a:rPr>
              <a:t>WAN</a:t>
            </a:r>
            <a:endParaRPr b="1" sz="1200">
              <a:solidFill>
                <a:schemeClr val="dk1"/>
              </a:solidFill>
              <a:latin typeface="Verdana"/>
              <a:ea typeface="Verdana"/>
              <a:cs typeface="Verdana"/>
              <a:sym typeface="Verdana"/>
            </a:endParaRPr>
          </a:p>
        </p:txBody>
      </p:sp>
      <p:sp>
        <p:nvSpPr>
          <p:cNvPr id="495" name="Google Shape;495;p42"/>
          <p:cNvSpPr/>
          <p:nvPr/>
        </p:nvSpPr>
        <p:spPr>
          <a:xfrm>
            <a:off x="5494338" y="1040606"/>
            <a:ext cx="1319212" cy="37623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2400">
                <a:solidFill>
                  <a:schemeClr val="dk1"/>
                </a:solidFill>
                <a:latin typeface="Verdana"/>
                <a:ea typeface="Verdana"/>
                <a:cs typeface="Verdana"/>
                <a:sym typeface="Verdana"/>
              </a:rPr>
              <a:t>LAN</a:t>
            </a:r>
            <a:endParaRPr b="1" sz="1200">
              <a:solidFill>
                <a:schemeClr val="dk1"/>
              </a:solidFill>
              <a:latin typeface="Verdana"/>
              <a:ea typeface="Verdana"/>
              <a:cs typeface="Verdana"/>
              <a:sym typeface="Verdana"/>
            </a:endParaRPr>
          </a:p>
        </p:txBody>
      </p:sp>
      <p:sp>
        <p:nvSpPr>
          <p:cNvPr id="496" name="Google Shape;496;p42"/>
          <p:cNvSpPr/>
          <p:nvPr/>
        </p:nvSpPr>
        <p:spPr>
          <a:xfrm>
            <a:off x="1582738" y="1040606"/>
            <a:ext cx="1319212" cy="37623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2400">
                <a:solidFill>
                  <a:schemeClr val="dk1"/>
                </a:solidFill>
                <a:latin typeface="Verdana"/>
                <a:ea typeface="Verdana"/>
                <a:cs typeface="Verdana"/>
                <a:sym typeface="Verdana"/>
              </a:rPr>
              <a:t>LAN</a:t>
            </a:r>
            <a:endParaRPr b="1" sz="1200">
              <a:solidFill>
                <a:schemeClr val="dk1"/>
              </a:solidFill>
              <a:latin typeface="Verdana"/>
              <a:ea typeface="Verdana"/>
              <a:cs typeface="Verdana"/>
              <a:sym typeface="Verdana"/>
            </a:endParaRPr>
          </a:p>
        </p:txBody>
      </p:sp>
      <p:sp>
        <p:nvSpPr>
          <p:cNvPr id="497" name="Google Shape;497;p42"/>
          <p:cNvSpPr/>
          <p:nvPr/>
        </p:nvSpPr>
        <p:spPr>
          <a:xfrm>
            <a:off x="4095751" y="1676400"/>
            <a:ext cx="225425" cy="10287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sp>
        <p:nvSpPr>
          <p:cNvPr id="498" name="Google Shape;498;p42"/>
          <p:cNvSpPr/>
          <p:nvPr/>
        </p:nvSpPr>
        <p:spPr>
          <a:xfrm>
            <a:off x="4321175" y="1577578"/>
            <a:ext cx="60325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9Mb</a:t>
            </a:r>
            <a:endParaRPr/>
          </a:p>
        </p:txBody>
      </p:sp>
      <p:cxnSp>
        <p:nvCxnSpPr>
          <p:cNvPr id="499" name="Google Shape;499;p42"/>
          <p:cNvCxnSpPr/>
          <p:nvPr/>
        </p:nvCxnSpPr>
        <p:spPr>
          <a:xfrm>
            <a:off x="304800" y="3078956"/>
            <a:ext cx="8331200" cy="0"/>
          </a:xfrm>
          <a:prstGeom prst="straightConnector1">
            <a:avLst/>
          </a:prstGeom>
          <a:noFill/>
          <a:ln cap="flat" cmpd="sng" w="25400">
            <a:solidFill>
              <a:srgbClr val="00B0F0"/>
            </a:solidFill>
            <a:prstDash val="solid"/>
            <a:round/>
            <a:headEnd len="sm" w="sm" type="none"/>
            <a:tailEnd len="sm" w="sm" type="none"/>
          </a:ln>
        </p:spPr>
      </p:cxnSp>
      <p:cxnSp>
        <p:nvCxnSpPr>
          <p:cNvPr id="500" name="Google Shape;500;p42"/>
          <p:cNvCxnSpPr/>
          <p:nvPr/>
        </p:nvCxnSpPr>
        <p:spPr>
          <a:xfrm flipH="1" rot="10800000">
            <a:off x="3057249" y="2153122"/>
            <a:ext cx="4056571" cy="5285"/>
          </a:xfrm>
          <a:prstGeom prst="straightConnector1">
            <a:avLst/>
          </a:prstGeom>
          <a:noFill/>
          <a:ln cap="flat" cmpd="sng" w="25400">
            <a:solidFill>
              <a:schemeClr val="dk1"/>
            </a:solidFill>
            <a:prstDash val="solid"/>
            <a:round/>
            <a:headEnd len="sm" w="sm" type="none"/>
            <a:tailEnd len="med" w="med" type="stealth"/>
          </a:ln>
        </p:spPr>
      </p:cxnSp>
      <p:cxnSp>
        <p:nvCxnSpPr>
          <p:cNvPr id="501" name="Google Shape;501;p42"/>
          <p:cNvCxnSpPr/>
          <p:nvPr/>
        </p:nvCxnSpPr>
        <p:spPr>
          <a:xfrm flipH="1" rot="10800000">
            <a:off x="2871421" y="2450866"/>
            <a:ext cx="4242399" cy="1"/>
          </a:xfrm>
          <a:prstGeom prst="straightConnector1">
            <a:avLst/>
          </a:prstGeom>
          <a:noFill/>
          <a:ln cap="flat" cmpd="sng" w="25400">
            <a:solidFill>
              <a:schemeClr val="dk1"/>
            </a:solidFill>
            <a:prstDash val="solid"/>
            <a:round/>
            <a:headEnd len="sm" w="sm" type="none"/>
            <a:tailEnd len="med" w="med" type="stealth"/>
          </a:ln>
        </p:spPr>
      </p:cxnSp>
      <p:pic>
        <p:nvPicPr>
          <p:cNvPr id="502" name="Google Shape;502;p42"/>
          <p:cNvPicPr preferRelativeResize="0"/>
          <p:nvPr/>
        </p:nvPicPr>
        <p:blipFill rotWithShape="1">
          <a:blip r:embed="rId4">
            <a:alphaModFix/>
          </a:blip>
          <a:srcRect b="0" l="0" r="0" t="0"/>
          <a:stretch/>
        </p:blipFill>
        <p:spPr>
          <a:xfrm>
            <a:off x="217913" y="2263378"/>
            <a:ext cx="539750" cy="419100"/>
          </a:xfrm>
          <a:prstGeom prst="rect">
            <a:avLst/>
          </a:prstGeom>
          <a:noFill/>
          <a:ln>
            <a:noFill/>
          </a:ln>
        </p:spPr>
      </p:pic>
      <p:pic>
        <p:nvPicPr>
          <p:cNvPr id="503" name="Google Shape;503;p42"/>
          <p:cNvPicPr preferRelativeResize="0"/>
          <p:nvPr/>
        </p:nvPicPr>
        <p:blipFill rotWithShape="1">
          <a:blip r:embed="rId4">
            <a:alphaModFix/>
          </a:blip>
          <a:srcRect b="0" l="0" r="0" t="0"/>
          <a:stretch/>
        </p:blipFill>
        <p:spPr>
          <a:xfrm>
            <a:off x="217913" y="1920478"/>
            <a:ext cx="539750" cy="419100"/>
          </a:xfrm>
          <a:prstGeom prst="rect">
            <a:avLst/>
          </a:prstGeom>
          <a:noFill/>
          <a:ln>
            <a:noFill/>
          </a:ln>
        </p:spPr>
      </p:pic>
      <p:pic>
        <p:nvPicPr>
          <p:cNvPr id="504" name="Google Shape;504;p42"/>
          <p:cNvPicPr preferRelativeResize="0"/>
          <p:nvPr/>
        </p:nvPicPr>
        <p:blipFill rotWithShape="1">
          <a:blip r:embed="rId4">
            <a:alphaModFix/>
          </a:blip>
          <a:srcRect b="0" l="0" r="0" t="0"/>
          <a:stretch/>
        </p:blipFill>
        <p:spPr>
          <a:xfrm>
            <a:off x="217913" y="1577578"/>
            <a:ext cx="539750" cy="419100"/>
          </a:xfrm>
          <a:prstGeom prst="rect">
            <a:avLst/>
          </a:prstGeom>
          <a:noFill/>
          <a:ln>
            <a:noFill/>
          </a:ln>
        </p:spPr>
      </p:pic>
      <p:cxnSp>
        <p:nvCxnSpPr>
          <p:cNvPr id="505" name="Google Shape;505;p42"/>
          <p:cNvCxnSpPr/>
          <p:nvPr/>
        </p:nvCxnSpPr>
        <p:spPr>
          <a:xfrm>
            <a:off x="1173757" y="2133600"/>
            <a:ext cx="334963" cy="0"/>
          </a:xfrm>
          <a:prstGeom prst="straightConnector1">
            <a:avLst/>
          </a:prstGeom>
          <a:noFill/>
          <a:ln cap="flat" cmpd="sng" w="25400">
            <a:solidFill>
              <a:schemeClr val="dk1"/>
            </a:solidFill>
            <a:prstDash val="solid"/>
            <a:round/>
            <a:headEnd len="sm" w="sm" type="none"/>
            <a:tailEnd len="med" w="med" type="stealth"/>
          </a:ln>
        </p:spPr>
      </p:cxnSp>
      <p:cxnSp>
        <p:nvCxnSpPr>
          <p:cNvPr id="506" name="Google Shape;506;p42"/>
          <p:cNvCxnSpPr/>
          <p:nvPr/>
        </p:nvCxnSpPr>
        <p:spPr>
          <a:xfrm>
            <a:off x="1189037" y="2428875"/>
            <a:ext cx="334963" cy="0"/>
          </a:xfrm>
          <a:prstGeom prst="straightConnector1">
            <a:avLst/>
          </a:prstGeom>
          <a:noFill/>
          <a:ln cap="flat" cmpd="sng" w="25400">
            <a:solidFill>
              <a:schemeClr val="dk1"/>
            </a:solidFill>
            <a:prstDash val="solid"/>
            <a:round/>
            <a:headEnd len="sm" w="sm" type="none"/>
            <a:tailEnd len="med" w="med" type="stealth"/>
          </a:ln>
        </p:spPr>
      </p:cxnSp>
      <p:grpSp>
        <p:nvGrpSpPr>
          <p:cNvPr id="507" name="Google Shape;507;p42"/>
          <p:cNvGrpSpPr/>
          <p:nvPr/>
        </p:nvGrpSpPr>
        <p:grpSpPr>
          <a:xfrm>
            <a:off x="1535902" y="3634978"/>
            <a:ext cx="1573213" cy="984647"/>
            <a:chOff x="1780152" y="3096400"/>
            <a:chExt cx="2029848" cy="1628000"/>
          </a:xfrm>
        </p:grpSpPr>
        <p:pic>
          <p:nvPicPr>
            <p:cNvPr id="508" name="Google Shape;508;p42"/>
            <p:cNvPicPr preferRelativeResize="0"/>
            <p:nvPr/>
          </p:nvPicPr>
          <p:blipFill rotWithShape="1">
            <a:blip r:embed="rId3">
              <a:alphaModFix/>
            </a:blip>
            <a:srcRect b="0" l="0" r="0" t="0"/>
            <a:stretch/>
          </p:blipFill>
          <p:spPr>
            <a:xfrm>
              <a:off x="2229633" y="3666489"/>
              <a:ext cx="1012918" cy="654502"/>
            </a:xfrm>
            <a:prstGeom prst="rect">
              <a:avLst/>
            </a:prstGeom>
            <a:noFill/>
            <a:ln>
              <a:noFill/>
            </a:ln>
          </p:spPr>
        </p:pic>
        <p:sp>
          <p:nvSpPr>
            <p:cNvPr id="509" name="Google Shape;509;p42"/>
            <p:cNvSpPr/>
            <p:nvPr/>
          </p:nvSpPr>
          <p:spPr>
            <a:xfrm>
              <a:off x="1780152" y="3096400"/>
              <a:ext cx="2029848" cy="1628000"/>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510" name="Google Shape;510;p42"/>
            <p:cNvSpPr/>
            <p:nvPr/>
          </p:nvSpPr>
          <p:spPr>
            <a:xfrm>
              <a:off x="1954462" y="3269174"/>
              <a:ext cx="1702934" cy="19190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000">
                  <a:solidFill>
                    <a:schemeClr val="dk1"/>
                  </a:solidFill>
                  <a:latin typeface="Verdana"/>
                  <a:ea typeface="Verdana"/>
                  <a:cs typeface="Verdana"/>
                  <a:sym typeface="Verdana"/>
                </a:rPr>
                <a:t>USA Office Pool</a:t>
              </a:r>
              <a:endParaRPr/>
            </a:p>
          </p:txBody>
        </p:sp>
        <p:sp>
          <p:nvSpPr>
            <p:cNvPr id="511" name="Google Shape;511;p42"/>
            <p:cNvSpPr/>
            <p:nvPr/>
          </p:nvSpPr>
          <p:spPr>
            <a:xfrm>
              <a:off x="2189785" y="4313228"/>
              <a:ext cx="1158493" cy="20053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grpSp>
      <p:cxnSp>
        <p:nvCxnSpPr>
          <p:cNvPr id="512" name="Google Shape;512;p42"/>
          <p:cNvCxnSpPr/>
          <p:nvPr/>
        </p:nvCxnSpPr>
        <p:spPr>
          <a:xfrm>
            <a:off x="1224751" y="3857625"/>
            <a:ext cx="334963" cy="0"/>
          </a:xfrm>
          <a:prstGeom prst="straightConnector1">
            <a:avLst/>
          </a:prstGeom>
          <a:noFill/>
          <a:ln cap="flat" cmpd="sng" w="25400">
            <a:solidFill>
              <a:schemeClr val="dk1"/>
            </a:solidFill>
            <a:prstDash val="solid"/>
            <a:round/>
            <a:headEnd len="sm" w="sm" type="none"/>
            <a:tailEnd len="med" w="med" type="stealth"/>
          </a:ln>
        </p:spPr>
      </p:cxnSp>
      <p:sp>
        <p:nvSpPr>
          <p:cNvPr id="513" name="Google Shape;513;p42"/>
          <p:cNvSpPr/>
          <p:nvPr/>
        </p:nvSpPr>
        <p:spPr>
          <a:xfrm>
            <a:off x="719926" y="4035028"/>
            <a:ext cx="582613"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sp>
        <p:nvSpPr>
          <p:cNvPr id="514" name="Google Shape;514;p42"/>
          <p:cNvSpPr/>
          <p:nvPr/>
        </p:nvSpPr>
        <p:spPr>
          <a:xfrm>
            <a:off x="719926" y="3695700"/>
            <a:ext cx="584200"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sp>
        <p:nvSpPr>
          <p:cNvPr id="515" name="Google Shape;515;p42"/>
          <p:cNvSpPr/>
          <p:nvPr/>
        </p:nvSpPr>
        <p:spPr>
          <a:xfrm>
            <a:off x="716750" y="4340863"/>
            <a:ext cx="582613" cy="2286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1Mb</a:t>
            </a:r>
            <a:endParaRPr/>
          </a:p>
        </p:txBody>
      </p:sp>
      <p:pic>
        <p:nvPicPr>
          <p:cNvPr id="516" name="Google Shape;516;p42"/>
          <p:cNvPicPr preferRelativeResize="0"/>
          <p:nvPr/>
        </p:nvPicPr>
        <p:blipFill rotWithShape="1">
          <a:blip r:embed="rId4">
            <a:alphaModFix/>
          </a:blip>
          <a:srcRect b="0" l="0" r="0" t="0"/>
          <a:stretch/>
        </p:blipFill>
        <p:spPr>
          <a:xfrm>
            <a:off x="252039" y="4282678"/>
            <a:ext cx="539750" cy="419100"/>
          </a:xfrm>
          <a:prstGeom prst="rect">
            <a:avLst/>
          </a:prstGeom>
          <a:noFill/>
          <a:ln>
            <a:noFill/>
          </a:ln>
        </p:spPr>
      </p:pic>
      <p:pic>
        <p:nvPicPr>
          <p:cNvPr id="517" name="Google Shape;517;p42"/>
          <p:cNvPicPr preferRelativeResize="0"/>
          <p:nvPr/>
        </p:nvPicPr>
        <p:blipFill rotWithShape="1">
          <a:blip r:embed="rId4">
            <a:alphaModFix/>
          </a:blip>
          <a:srcRect b="0" l="0" r="0" t="0"/>
          <a:stretch/>
        </p:blipFill>
        <p:spPr>
          <a:xfrm>
            <a:off x="252039" y="3939778"/>
            <a:ext cx="539750" cy="419100"/>
          </a:xfrm>
          <a:prstGeom prst="rect">
            <a:avLst/>
          </a:prstGeom>
          <a:noFill/>
          <a:ln>
            <a:noFill/>
          </a:ln>
        </p:spPr>
      </p:pic>
      <p:pic>
        <p:nvPicPr>
          <p:cNvPr id="518" name="Google Shape;518;p42"/>
          <p:cNvPicPr preferRelativeResize="0"/>
          <p:nvPr/>
        </p:nvPicPr>
        <p:blipFill rotWithShape="1">
          <a:blip r:embed="rId4">
            <a:alphaModFix/>
          </a:blip>
          <a:srcRect b="0" l="0" r="0" t="0"/>
          <a:stretch/>
        </p:blipFill>
        <p:spPr>
          <a:xfrm>
            <a:off x="252039" y="3596878"/>
            <a:ext cx="539750" cy="419100"/>
          </a:xfrm>
          <a:prstGeom prst="rect">
            <a:avLst/>
          </a:prstGeom>
          <a:noFill/>
          <a:ln>
            <a:noFill/>
          </a:ln>
        </p:spPr>
      </p:pic>
      <p:cxnSp>
        <p:nvCxnSpPr>
          <p:cNvPr id="519" name="Google Shape;519;p42"/>
          <p:cNvCxnSpPr/>
          <p:nvPr/>
        </p:nvCxnSpPr>
        <p:spPr>
          <a:xfrm>
            <a:off x="1207883" y="4152900"/>
            <a:ext cx="334963" cy="0"/>
          </a:xfrm>
          <a:prstGeom prst="straightConnector1">
            <a:avLst/>
          </a:prstGeom>
          <a:noFill/>
          <a:ln cap="flat" cmpd="sng" w="25400">
            <a:solidFill>
              <a:schemeClr val="dk1"/>
            </a:solidFill>
            <a:prstDash val="solid"/>
            <a:round/>
            <a:headEnd len="sm" w="sm" type="none"/>
            <a:tailEnd len="med" w="med" type="stealth"/>
          </a:ln>
        </p:spPr>
      </p:cxnSp>
      <p:cxnSp>
        <p:nvCxnSpPr>
          <p:cNvPr id="520" name="Google Shape;520;p42"/>
          <p:cNvCxnSpPr/>
          <p:nvPr/>
        </p:nvCxnSpPr>
        <p:spPr>
          <a:xfrm>
            <a:off x="1223163" y="4448175"/>
            <a:ext cx="334963" cy="0"/>
          </a:xfrm>
          <a:prstGeom prst="straightConnector1">
            <a:avLst/>
          </a:prstGeom>
          <a:noFill/>
          <a:ln cap="flat" cmpd="sng" w="25400">
            <a:solidFill>
              <a:schemeClr val="dk1"/>
            </a:solidFill>
            <a:prstDash val="solid"/>
            <a:round/>
            <a:headEnd len="sm" w="sm" type="none"/>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4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Inter-Pool Preferences</a:t>
            </a:r>
            <a:endParaRPr/>
          </a:p>
        </p:txBody>
      </p:sp>
      <p:sp>
        <p:nvSpPr>
          <p:cNvPr id="527" name="Google Shape;527;p4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VidyoRouters within a single Pool will use Full Mesh topology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VidyoRouter Pools will be assigned a priority which will decide which two locations will connect in case of more than one choice.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pSp>
        <p:nvGrpSpPr>
          <p:cNvPr id="528" name="Google Shape;528;p43"/>
          <p:cNvGrpSpPr/>
          <p:nvPr/>
        </p:nvGrpSpPr>
        <p:grpSpPr>
          <a:xfrm>
            <a:off x="487363" y="2789696"/>
            <a:ext cx="2209800" cy="1344216"/>
            <a:chOff x="1143000" y="3847170"/>
            <a:chExt cx="2209800" cy="1791629"/>
          </a:xfrm>
        </p:grpSpPr>
        <p:sp>
          <p:nvSpPr>
            <p:cNvPr id="529" name="Google Shape;529;p43"/>
            <p:cNvSpPr/>
            <p:nvPr/>
          </p:nvSpPr>
          <p:spPr>
            <a:xfrm>
              <a:off x="1143000" y="3847170"/>
              <a:ext cx="2209800" cy="1791629"/>
            </a:xfrm>
            <a:prstGeom prst="ellipse">
              <a:avLst/>
            </a:prstGeom>
            <a:solidFill>
              <a:srgbClr val="D6D6D6"/>
            </a:solidFill>
            <a:ln cap="flat" cmpd="sng" w="25400">
              <a:solidFill>
                <a:srgbClr val="19191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Arial Narrow"/>
                <a:ea typeface="Arial Narrow"/>
                <a:cs typeface="Arial Narrow"/>
                <a:sym typeface="Arial Narrow"/>
              </a:endParaRPr>
            </a:p>
          </p:txBody>
        </p:sp>
        <p:cxnSp>
          <p:nvCxnSpPr>
            <p:cNvPr id="530" name="Google Shape;530;p43"/>
            <p:cNvCxnSpPr>
              <a:stCxn id="531" idx="2"/>
              <a:endCxn id="532" idx="0"/>
            </p:cNvCxnSpPr>
            <p:nvPr/>
          </p:nvCxnSpPr>
          <p:spPr>
            <a:xfrm flipH="1">
              <a:off x="1593875" y="4289920"/>
              <a:ext cx="669900" cy="301800"/>
            </a:xfrm>
            <a:prstGeom prst="straightConnector1">
              <a:avLst/>
            </a:prstGeom>
            <a:noFill/>
            <a:ln cap="flat" cmpd="sng" w="19050">
              <a:solidFill>
                <a:srgbClr val="000000"/>
              </a:solidFill>
              <a:prstDash val="solid"/>
              <a:round/>
              <a:headEnd len="sm" w="sm" type="none"/>
              <a:tailEnd len="sm" w="sm" type="none"/>
            </a:ln>
          </p:spPr>
        </p:cxnSp>
        <p:cxnSp>
          <p:nvCxnSpPr>
            <p:cNvPr id="533" name="Google Shape;533;p43"/>
            <p:cNvCxnSpPr>
              <a:stCxn id="531" idx="2"/>
              <a:endCxn id="534" idx="0"/>
            </p:cNvCxnSpPr>
            <p:nvPr/>
          </p:nvCxnSpPr>
          <p:spPr>
            <a:xfrm>
              <a:off x="2263775" y="4289920"/>
              <a:ext cx="646200" cy="296700"/>
            </a:xfrm>
            <a:prstGeom prst="straightConnector1">
              <a:avLst/>
            </a:prstGeom>
            <a:noFill/>
            <a:ln cap="flat" cmpd="sng" w="19050">
              <a:solidFill>
                <a:srgbClr val="000000"/>
              </a:solidFill>
              <a:prstDash val="solid"/>
              <a:round/>
              <a:headEnd len="sm" w="sm" type="none"/>
              <a:tailEnd len="sm" w="sm" type="none"/>
            </a:ln>
          </p:spPr>
        </p:cxnSp>
        <p:cxnSp>
          <p:nvCxnSpPr>
            <p:cNvPr id="535" name="Google Shape;535;p43"/>
            <p:cNvCxnSpPr>
              <a:stCxn id="532" idx="3"/>
              <a:endCxn id="534" idx="1"/>
            </p:cNvCxnSpPr>
            <p:nvPr/>
          </p:nvCxnSpPr>
          <p:spPr>
            <a:xfrm flipH="1" rot="10800000">
              <a:off x="1822450" y="4715054"/>
              <a:ext cx="858900" cy="4500"/>
            </a:xfrm>
            <a:prstGeom prst="straightConnector1">
              <a:avLst/>
            </a:prstGeom>
            <a:noFill/>
            <a:ln cap="flat" cmpd="sng" w="19050">
              <a:solidFill>
                <a:srgbClr val="000000"/>
              </a:solidFill>
              <a:prstDash val="solid"/>
              <a:round/>
              <a:headEnd len="sm" w="sm" type="none"/>
              <a:tailEnd len="sm" w="sm" type="none"/>
            </a:ln>
          </p:spPr>
        </p:cxnSp>
        <p:cxnSp>
          <p:nvCxnSpPr>
            <p:cNvPr id="536" name="Google Shape;536;p43"/>
            <p:cNvCxnSpPr>
              <a:endCxn id="537" idx="0"/>
            </p:cNvCxnSpPr>
            <p:nvPr/>
          </p:nvCxnSpPr>
          <p:spPr>
            <a:xfrm>
              <a:off x="1557337" y="4842680"/>
              <a:ext cx="703200" cy="337500"/>
            </a:xfrm>
            <a:prstGeom prst="straightConnector1">
              <a:avLst/>
            </a:prstGeom>
            <a:noFill/>
            <a:ln cap="flat" cmpd="sng" w="19050">
              <a:solidFill>
                <a:srgbClr val="000000"/>
              </a:solidFill>
              <a:prstDash val="solid"/>
              <a:round/>
              <a:headEnd len="sm" w="sm" type="none"/>
              <a:tailEnd len="sm" w="sm" type="none"/>
            </a:ln>
          </p:spPr>
        </p:cxnSp>
        <p:cxnSp>
          <p:nvCxnSpPr>
            <p:cNvPr id="538" name="Google Shape;538;p43"/>
            <p:cNvCxnSpPr>
              <a:stCxn id="534" idx="2"/>
              <a:endCxn id="537" idx="0"/>
            </p:cNvCxnSpPr>
            <p:nvPr/>
          </p:nvCxnSpPr>
          <p:spPr>
            <a:xfrm flipH="1">
              <a:off x="2260687" y="4843753"/>
              <a:ext cx="649200" cy="336300"/>
            </a:xfrm>
            <a:prstGeom prst="straightConnector1">
              <a:avLst/>
            </a:prstGeom>
            <a:noFill/>
            <a:ln cap="flat" cmpd="sng" w="19050">
              <a:solidFill>
                <a:srgbClr val="000000"/>
              </a:solidFill>
              <a:prstDash val="solid"/>
              <a:round/>
              <a:headEnd len="sm" w="sm" type="none"/>
              <a:tailEnd len="sm" w="sm" type="none"/>
            </a:ln>
          </p:spPr>
        </p:cxnSp>
        <p:cxnSp>
          <p:nvCxnSpPr>
            <p:cNvPr id="539" name="Google Shape;539;p43"/>
            <p:cNvCxnSpPr>
              <a:stCxn id="531" idx="2"/>
              <a:endCxn id="537" idx="0"/>
            </p:cNvCxnSpPr>
            <p:nvPr/>
          </p:nvCxnSpPr>
          <p:spPr>
            <a:xfrm flipH="1">
              <a:off x="2260475" y="4289920"/>
              <a:ext cx="3300" cy="890100"/>
            </a:xfrm>
            <a:prstGeom prst="straightConnector1">
              <a:avLst/>
            </a:prstGeom>
            <a:noFill/>
            <a:ln cap="flat" cmpd="sng" w="19050">
              <a:solidFill>
                <a:srgbClr val="000000"/>
              </a:solidFill>
              <a:prstDash val="solid"/>
              <a:round/>
              <a:headEnd len="sm" w="sm" type="none"/>
              <a:tailEnd len="sm" w="sm" type="none"/>
            </a:ln>
          </p:spPr>
        </p:cxnSp>
        <p:sp>
          <p:nvSpPr>
            <p:cNvPr id="534" name="Google Shape;534;p43"/>
            <p:cNvSpPr/>
            <p:nvPr/>
          </p:nvSpPr>
          <p:spPr>
            <a:xfrm>
              <a:off x="2681287" y="4586673"/>
              <a:ext cx="457200" cy="257080"/>
            </a:xfrm>
            <a:prstGeom prst="rect">
              <a:avLst/>
            </a:prstGeom>
            <a:solidFill>
              <a:srgbClr val="FDDA75"/>
            </a:solidFill>
            <a:ln cap="flat" cmpd="sng" w="25400">
              <a:solidFill>
                <a:srgbClr val="B78D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3</a:t>
              </a:r>
              <a:endParaRPr/>
            </a:p>
          </p:txBody>
        </p:sp>
        <p:sp>
          <p:nvSpPr>
            <p:cNvPr id="532" name="Google Shape;532;p43"/>
            <p:cNvSpPr/>
            <p:nvPr/>
          </p:nvSpPr>
          <p:spPr>
            <a:xfrm>
              <a:off x="1365250" y="4591808"/>
              <a:ext cx="457200" cy="255493"/>
            </a:xfrm>
            <a:prstGeom prst="rect">
              <a:avLst/>
            </a:prstGeom>
            <a:solidFill>
              <a:srgbClr val="FDDA75"/>
            </a:solidFill>
            <a:ln cap="flat" cmpd="sng" w="19050">
              <a:solidFill>
                <a:srgbClr val="8A670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2</a:t>
              </a:r>
              <a:endParaRPr/>
            </a:p>
          </p:txBody>
        </p:sp>
        <p:sp>
          <p:nvSpPr>
            <p:cNvPr id="531" name="Google Shape;531;p43"/>
            <p:cNvSpPr/>
            <p:nvPr/>
          </p:nvSpPr>
          <p:spPr>
            <a:xfrm>
              <a:off x="2035175" y="4032840"/>
              <a:ext cx="457200" cy="257080"/>
            </a:xfrm>
            <a:prstGeom prst="rect">
              <a:avLst/>
            </a:prstGeom>
            <a:solidFill>
              <a:srgbClr val="FDDA75"/>
            </a:solidFill>
            <a:ln cap="flat" cmpd="sng" w="25400">
              <a:solidFill>
                <a:srgbClr val="B78D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1</a:t>
              </a:r>
              <a:endParaRPr/>
            </a:p>
          </p:txBody>
        </p:sp>
        <p:sp>
          <p:nvSpPr>
            <p:cNvPr id="537" name="Google Shape;537;p43"/>
            <p:cNvSpPr/>
            <p:nvPr/>
          </p:nvSpPr>
          <p:spPr>
            <a:xfrm>
              <a:off x="2031937" y="5180180"/>
              <a:ext cx="457200" cy="257080"/>
            </a:xfrm>
            <a:prstGeom prst="rect">
              <a:avLst/>
            </a:prstGeom>
            <a:solidFill>
              <a:srgbClr val="FDDA75"/>
            </a:solidFill>
            <a:ln cap="flat" cmpd="sng" w="25400">
              <a:solidFill>
                <a:srgbClr val="B78D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000000"/>
                  </a:solidFill>
                  <a:latin typeface="Arial Narrow"/>
                  <a:ea typeface="Arial Narrow"/>
                  <a:cs typeface="Arial Narrow"/>
                  <a:sym typeface="Arial Narrow"/>
                </a:rPr>
                <a:t>4</a:t>
              </a:r>
              <a:endParaRPr/>
            </a:p>
          </p:txBody>
        </p:sp>
      </p:grpSp>
      <p:grpSp>
        <p:nvGrpSpPr>
          <p:cNvPr id="540" name="Google Shape;540;p43"/>
          <p:cNvGrpSpPr/>
          <p:nvPr/>
        </p:nvGrpSpPr>
        <p:grpSpPr>
          <a:xfrm>
            <a:off x="3667126" y="2421731"/>
            <a:ext cx="3902075" cy="2286000"/>
            <a:chOff x="4267200" y="3276600"/>
            <a:chExt cx="3902926" cy="3048000"/>
          </a:xfrm>
        </p:grpSpPr>
        <p:sp>
          <p:nvSpPr>
            <p:cNvPr id="541" name="Google Shape;541;p43"/>
            <p:cNvSpPr/>
            <p:nvPr/>
          </p:nvSpPr>
          <p:spPr>
            <a:xfrm>
              <a:off x="6232954" y="3276600"/>
              <a:ext cx="1691057" cy="1371600"/>
            </a:xfrm>
            <a:prstGeom prst="ellipse">
              <a:avLst/>
            </a:prstGeom>
            <a:solidFill>
              <a:srgbClr val="FCF3D3"/>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Times"/>
                <a:ea typeface="Times"/>
                <a:cs typeface="Times"/>
                <a:sym typeface="Times"/>
              </a:endParaRPr>
            </a:p>
          </p:txBody>
        </p:sp>
        <p:sp>
          <p:nvSpPr>
            <p:cNvPr id="542" name="Google Shape;542;p43"/>
            <p:cNvSpPr/>
            <p:nvPr/>
          </p:nvSpPr>
          <p:spPr>
            <a:xfrm>
              <a:off x="6866505" y="3408363"/>
              <a:ext cx="457300" cy="255587"/>
            </a:xfrm>
            <a:prstGeom prst="rect">
              <a:avLst/>
            </a:prstGeom>
            <a:solidFill>
              <a:srgbClr val="D0E8AD"/>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1</a:t>
              </a:r>
              <a:endParaRPr/>
            </a:p>
          </p:txBody>
        </p:sp>
        <p:sp>
          <p:nvSpPr>
            <p:cNvPr id="543" name="Google Shape;543;p43"/>
            <p:cNvSpPr/>
            <p:nvPr/>
          </p:nvSpPr>
          <p:spPr>
            <a:xfrm>
              <a:off x="7284108" y="3986213"/>
              <a:ext cx="457300" cy="257175"/>
            </a:xfrm>
            <a:prstGeom prst="rect">
              <a:avLst/>
            </a:prstGeom>
            <a:solidFill>
              <a:srgbClr val="D0E8AD"/>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2</a:t>
              </a:r>
              <a:endParaRPr/>
            </a:p>
          </p:txBody>
        </p:sp>
        <p:sp>
          <p:nvSpPr>
            <p:cNvPr id="544" name="Google Shape;544;p43"/>
            <p:cNvSpPr/>
            <p:nvPr/>
          </p:nvSpPr>
          <p:spPr>
            <a:xfrm>
              <a:off x="6455252" y="3992563"/>
              <a:ext cx="457300" cy="255587"/>
            </a:xfrm>
            <a:prstGeom prst="rect">
              <a:avLst/>
            </a:prstGeom>
            <a:solidFill>
              <a:srgbClr val="D0E8AD"/>
            </a:solidFill>
            <a:ln cap="flat" cmpd="sng" w="38100">
              <a:solidFill>
                <a:srgbClr val="D1AA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3</a:t>
              </a:r>
              <a:endParaRPr/>
            </a:p>
          </p:txBody>
        </p:sp>
        <p:cxnSp>
          <p:nvCxnSpPr>
            <p:cNvPr id="545" name="Google Shape;545;p43"/>
            <p:cNvCxnSpPr>
              <a:stCxn id="542" idx="2"/>
              <a:endCxn id="544" idx="0"/>
            </p:cNvCxnSpPr>
            <p:nvPr/>
          </p:nvCxnSpPr>
          <p:spPr>
            <a:xfrm flipH="1">
              <a:off x="6683855" y="3663950"/>
              <a:ext cx="411300" cy="328800"/>
            </a:xfrm>
            <a:prstGeom prst="straightConnector1">
              <a:avLst/>
            </a:prstGeom>
            <a:noFill/>
            <a:ln cap="flat" cmpd="sng" w="19050">
              <a:solidFill>
                <a:srgbClr val="000000"/>
              </a:solidFill>
              <a:prstDash val="solid"/>
              <a:round/>
              <a:headEnd len="sm" w="sm" type="none"/>
              <a:tailEnd len="sm" w="sm" type="none"/>
            </a:ln>
          </p:spPr>
        </p:cxnSp>
        <p:cxnSp>
          <p:nvCxnSpPr>
            <p:cNvPr id="546" name="Google Shape;546;p43"/>
            <p:cNvCxnSpPr/>
            <p:nvPr/>
          </p:nvCxnSpPr>
          <p:spPr>
            <a:xfrm>
              <a:off x="7095155" y="3663950"/>
              <a:ext cx="417603" cy="298450"/>
            </a:xfrm>
            <a:prstGeom prst="straightConnector1">
              <a:avLst/>
            </a:prstGeom>
            <a:noFill/>
            <a:ln cap="flat" cmpd="sng" w="19050">
              <a:solidFill>
                <a:srgbClr val="000000"/>
              </a:solidFill>
              <a:prstDash val="solid"/>
              <a:round/>
              <a:headEnd len="sm" w="sm" type="none"/>
              <a:tailEnd len="sm" w="sm" type="none"/>
            </a:ln>
          </p:spPr>
        </p:cxnSp>
        <p:cxnSp>
          <p:nvCxnSpPr>
            <p:cNvPr id="547" name="Google Shape;547;p43"/>
            <p:cNvCxnSpPr>
              <a:endCxn id="543" idx="1"/>
            </p:cNvCxnSpPr>
            <p:nvPr/>
          </p:nvCxnSpPr>
          <p:spPr>
            <a:xfrm flipH="1" rot="10800000">
              <a:off x="6912708" y="4114800"/>
              <a:ext cx="371400" cy="4800"/>
            </a:xfrm>
            <a:prstGeom prst="straightConnector1">
              <a:avLst/>
            </a:prstGeom>
            <a:noFill/>
            <a:ln cap="flat" cmpd="sng" w="19050">
              <a:solidFill>
                <a:srgbClr val="000000"/>
              </a:solidFill>
              <a:prstDash val="solid"/>
              <a:round/>
              <a:headEnd len="sm" w="sm" type="none"/>
              <a:tailEnd len="sm" w="sm" type="none"/>
            </a:ln>
          </p:spPr>
        </p:cxnSp>
        <p:sp>
          <p:nvSpPr>
            <p:cNvPr id="548" name="Google Shape;548;p43"/>
            <p:cNvSpPr/>
            <p:nvPr/>
          </p:nvSpPr>
          <p:spPr>
            <a:xfrm>
              <a:off x="4267200" y="3760788"/>
              <a:ext cx="1692644" cy="1371600"/>
            </a:xfrm>
            <a:prstGeom prst="ellipse">
              <a:avLst/>
            </a:prstGeom>
            <a:solidFill>
              <a:srgbClr val="D1E9FB"/>
            </a:solidFill>
            <a:ln cap="flat" cmpd="sng" w="25400">
              <a:solidFill>
                <a:srgbClr val="1171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Times"/>
                <a:ea typeface="Times"/>
                <a:cs typeface="Times"/>
                <a:sym typeface="Times"/>
              </a:endParaRPr>
            </a:p>
          </p:txBody>
        </p:sp>
        <p:sp>
          <p:nvSpPr>
            <p:cNvPr id="549" name="Google Shape;549;p43"/>
            <p:cNvSpPr/>
            <p:nvPr/>
          </p:nvSpPr>
          <p:spPr>
            <a:xfrm>
              <a:off x="4886118" y="3892551"/>
              <a:ext cx="457300" cy="257175"/>
            </a:xfrm>
            <a:prstGeom prst="rect">
              <a:avLst/>
            </a:prstGeom>
            <a:solidFill>
              <a:srgbClr val="79BFF3"/>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1</a:t>
              </a:r>
              <a:endParaRPr/>
            </a:p>
          </p:txBody>
        </p:sp>
        <p:sp>
          <p:nvSpPr>
            <p:cNvPr id="550" name="Google Shape;550;p43"/>
            <p:cNvSpPr/>
            <p:nvPr/>
          </p:nvSpPr>
          <p:spPr>
            <a:xfrm>
              <a:off x="4884873" y="4524375"/>
              <a:ext cx="457300" cy="255588"/>
            </a:xfrm>
            <a:prstGeom prst="rect">
              <a:avLst/>
            </a:prstGeom>
            <a:solidFill>
              <a:srgbClr val="79BFF3"/>
            </a:solidFill>
            <a:ln cap="flat" cmpd="sng" w="38100">
              <a:solidFill>
                <a:srgbClr val="D1AA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2</a:t>
              </a:r>
              <a:endParaRPr/>
            </a:p>
          </p:txBody>
        </p:sp>
        <p:cxnSp>
          <p:nvCxnSpPr>
            <p:cNvPr id="551" name="Google Shape;551;p43"/>
            <p:cNvCxnSpPr>
              <a:stCxn id="549" idx="2"/>
              <a:endCxn id="550" idx="0"/>
            </p:cNvCxnSpPr>
            <p:nvPr/>
          </p:nvCxnSpPr>
          <p:spPr>
            <a:xfrm flipH="1">
              <a:off x="5113568" y="4149726"/>
              <a:ext cx="1200" cy="374700"/>
            </a:xfrm>
            <a:prstGeom prst="straightConnector1">
              <a:avLst/>
            </a:prstGeom>
            <a:noFill/>
            <a:ln cap="flat" cmpd="sng" w="19050">
              <a:solidFill>
                <a:srgbClr val="000000"/>
              </a:solidFill>
              <a:prstDash val="solid"/>
              <a:round/>
              <a:headEnd len="sm" w="sm" type="none"/>
              <a:tailEnd len="sm" w="sm" type="none"/>
            </a:ln>
          </p:spPr>
        </p:cxnSp>
        <p:sp>
          <p:nvSpPr>
            <p:cNvPr id="552" name="Google Shape;552;p43"/>
            <p:cNvSpPr/>
            <p:nvPr/>
          </p:nvSpPr>
          <p:spPr>
            <a:xfrm>
              <a:off x="6477482" y="4953000"/>
              <a:ext cx="1692644" cy="1371600"/>
            </a:xfrm>
            <a:prstGeom prst="ellipse">
              <a:avLst/>
            </a:prstGeom>
            <a:solidFill>
              <a:srgbClr val="FEF5D1"/>
            </a:solidFill>
            <a:ln cap="flat" cmpd="sng" w="25400">
              <a:solidFill>
                <a:srgbClr val="8B710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Times"/>
                <a:ea typeface="Times"/>
                <a:cs typeface="Times"/>
                <a:sym typeface="Times"/>
              </a:endParaRPr>
            </a:p>
          </p:txBody>
        </p:sp>
        <p:sp>
          <p:nvSpPr>
            <p:cNvPr id="553" name="Google Shape;553;p43"/>
            <p:cNvSpPr/>
            <p:nvPr/>
          </p:nvSpPr>
          <p:spPr>
            <a:xfrm>
              <a:off x="7112620" y="5084763"/>
              <a:ext cx="457300" cy="255587"/>
            </a:xfrm>
            <a:prstGeom prst="rect">
              <a:avLst/>
            </a:prstGeom>
            <a:solidFill>
              <a:srgbClr val="F7DC7D"/>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1</a:t>
              </a:r>
              <a:endParaRPr/>
            </a:p>
          </p:txBody>
        </p:sp>
        <p:sp>
          <p:nvSpPr>
            <p:cNvPr id="554" name="Google Shape;554;p43"/>
            <p:cNvSpPr/>
            <p:nvPr/>
          </p:nvSpPr>
          <p:spPr>
            <a:xfrm>
              <a:off x="7506686" y="5682120"/>
              <a:ext cx="457300" cy="257175"/>
            </a:xfrm>
            <a:prstGeom prst="rect">
              <a:avLst/>
            </a:prstGeom>
            <a:solidFill>
              <a:srgbClr val="F7DC7D"/>
            </a:solidFill>
            <a:ln cap="flat" cmpd="sng" w="25400">
              <a:solidFill>
                <a:srgbClr val="B08F1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2</a:t>
              </a:r>
              <a:endParaRPr/>
            </a:p>
          </p:txBody>
        </p:sp>
        <p:cxnSp>
          <p:nvCxnSpPr>
            <p:cNvPr id="555" name="Google Shape;555;p43"/>
            <p:cNvCxnSpPr>
              <a:stCxn id="553" idx="2"/>
              <a:endCxn id="556" idx="0"/>
            </p:cNvCxnSpPr>
            <p:nvPr/>
          </p:nvCxnSpPr>
          <p:spPr>
            <a:xfrm flipH="1">
              <a:off x="6928470" y="5340350"/>
              <a:ext cx="412800" cy="328800"/>
            </a:xfrm>
            <a:prstGeom prst="straightConnector1">
              <a:avLst/>
            </a:prstGeom>
            <a:noFill/>
            <a:ln cap="flat" cmpd="sng" w="19050">
              <a:solidFill>
                <a:srgbClr val="000000"/>
              </a:solidFill>
              <a:prstDash val="solid"/>
              <a:round/>
              <a:headEnd len="sm" w="sm" type="none"/>
              <a:tailEnd len="sm" w="sm" type="none"/>
            </a:ln>
          </p:spPr>
        </p:cxnSp>
        <p:cxnSp>
          <p:nvCxnSpPr>
            <p:cNvPr id="557" name="Google Shape;557;p43"/>
            <p:cNvCxnSpPr>
              <a:endCxn id="554" idx="0"/>
            </p:cNvCxnSpPr>
            <p:nvPr/>
          </p:nvCxnSpPr>
          <p:spPr>
            <a:xfrm>
              <a:off x="7341436" y="5340420"/>
              <a:ext cx="393900" cy="341700"/>
            </a:xfrm>
            <a:prstGeom prst="straightConnector1">
              <a:avLst/>
            </a:prstGeom>
            <a:noFill/>
            <a:ln cap="flat" cmpd="sng" w="19050">
              <a:solidFill>
                <a:srgbClr val="000000"/>
              </a:solidFill>
              <a:prstDash val="solid"/>
              <a:round/>
              <a:headEnd len="sm" w="sm" type="none"/>
              <a:tailEnd len="sm" w="sm" type="none"/>
            </a:ln>
          </p:spPr>
        </p:cxnSp>
        <p:cxnSp>
          <p:nvCxnSpPr>
            <p:cNvPr id="558" name="Google Shape;558;p43"/>
            <p:cNvCxnSpPr>
              <a:endCxn id="554" idx="1"/>
            </p:cNvCxnSpPr>
            <p:nvPr/>
          </p:nvCxnSpPr>
          <p:spPr>
            <a:xfrm flipH="1" rot="10800000">
              <a:off x="7135286" y="5810707"/>
              <a:ext cx="371400" cy="4800"/>
            </a:xfrm>
            <a:prstGeom prst="straightConnector1">
              <a:avLst/>
            </a:prstGeom>
            <a:noFill/>
            <a:ln cap="flat" cmpd="sng" w="19050">
              <a:solidFill>
                <a:srgbClr val="000000"/>
              </a:solidFill>
              <a:prstDash val="solid"/>
              <a:round/>
              <a:headEnd len="sm" w="sm" type="none"/>
              <a:tailEnd len="sm" w="sm" type="none"/>
            </a:ln>
          </p:spPr>
        </p:cxnSp>
        <p:cxnSp>
          <p:nvCxnSpPr>
            <p:cNvPr id="559" name="Google Shape;559;p43"/>
            <p:cNvCxnSpPr>
              <a:endCxn id="544" idx="1"/>
            </p:cNvCxnSpPr>
            <p:nvPr/>
          </p:nvCxnSpPr>
          <p:spPr>
            <a:xfrm flipH="1" rot="10800000">
              <a:off x="5357852" y="4120356"/>
              <a:ext cx="1097400" cy="528900"/>
            </a:xfrm>
            <a:prstGeom prst="straightConnector1">
              <a:avLst/>
            </a:prstGeom>
            <a:noFill/>
            <a:ln cap="flat" cmpd="sng" w="38100">
              <a:solidFill>
                <a:srgbClr val="ED7500"/>
              </a:solidFill>
              <a:prstDash val="solid"/>
              <a:round/>
              <a:headEnd len="sm" w="sm" type="none"/>
              <a:tailEnd len="sm" w="sm" type="none"/>
            </a:ln>
          </p:spPr>
        </p:cxnSp>
        <p:cxnSp>
          <p:nvCxnSpPr>
            <p:cNvPr id="560" name="Google Shape;560;p43"/>
            <p:cNvCxnSpPr>
              <a:endCxn id="544" idx="2"/>
            </p:cNvCxnSpPr>
            <p:nvPr/>
          </p:nvCxnSpPr>
          <p:spPr>
            <a:xfrm rot="10800000">
              <a:off x="6683902" y="4248150"/>
              <a:ext cx="228600" cy="1390800"/>
            </a:xfrm>
            <a:prstGeom prst="straightConnector1">
              <a:avLst/>
            </a:prstGeom>
            <a:noFill/>
            <a:ln cap="flat" cmpd="sng" w="38100">
              <a:solidFill>
                <a:srgbClr val="ED7500"/>
              </a:solidFill>
              <a:prstDash val="solid"/>
              <a:round/>
              <a:headEnd len="sm" w="sm" type="none"/>
              <a:tailEnd len="sm" w="sm" type="none"/>
            </a:ln>
          </p:spPr>
        </p:cxnSp>
        <p:cxnSp>
          <p:nvCxnSpPr>
            <p:cNvPr id="561" name="Google Shape;561;p43"/>
            <p:cNvCxnSpPr>
              <a:endCxn id="550" idx="2"/>
            </p:cNvCxnSpPr>
            <p:nvPr/>
          </p:nvCxnSpPr>
          <p:spPr>
            <a:xfrm rot="10800000">
              <a:off x="5113523" y="4779963"/>
              <a:ext cx="1570200" cy="1016100"/>
            </a:xfrm>
            <a:prstGeom prst="straightConnector1">
              <a:avLst/>
            </a:prstGeom>
            <a:noFill/>
            <a:ln cap="flat" cmpd="sng" w="38100">
              <a:solidFill>
                <a:srgbClr val="ED7500"/>
              </a:solidFill>
              <a:prstDash val="solid"/>
              <a:round/>
              <a:headEnd len="sm" w="sm" type="none"/>
              <a:tailEnd len="sm" w="sm" type="none"/>
            </a:ln>
          </p:spPr>
        </p:cxnSp>
        <p:sp>
          <p:nvSpPr>
            <p:cNvPr id="556" name="Google Shape;556;p43"/>
            <p:cNvSpPr/>
            <p:nvPr/>
          </p:nvSpPr>
          <p:spPr>
            <a:xfrm>
              <a:off x="6699780" y="5668963"/>
              <a:ext cx="457300" cy="255587"/>
            </a:xfrm>
            <a:prstGeom prst="rect">
              <a:avLst/>
            </a:prstGeom>
            <a:solidFill>
              <a:srgbClr val="F7DC7D"/>
            </a:solidFill>
            <a:ln cap="flat" cmpd="sng" w="38100">
              <a:solidFill>
                <a:srgbClr val="D1AA0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3</a:t>
              </a:r>
              <a:endParaRPr/>
            </a:p>
          </p:txBody>
        </p:sp>
      </p:grpSp>
      <p:pic>
        <p:nvPicPr>
          <p:cNvPr id="562" name="Google Shape;562;p43"/>
          <p:cNvPicPr preferRelativeResize="0"/>
          <p:nvPr/>
        </p:nvPicPr>
        <p:blipFill rotWithShape="1">
          <a:blip r:embed="rId3">
            <a:alphaModFix/>
          </a:blip>
          <a:srcRect b="0" l="0" r="0" t="0"/>
          <a:stretch/>
        </p:blipFill>
        <p:spPr>
          <a:xfrm>
            <a:off x="7540625" y="3039666"/>
            <a:ext cx="1785938" cy="68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Inter-Pool Preference Static Path</a:t>
            </a:r>
            <a:endParaRPr/>
          </a:p>
        </p:txBody>
      </p:sp>
      <p:pic>
        <p:nvPicPr>
          <p:cNvPr id="568" name="Google Shape;568;p44"/>
          <p:cNvPicPr preferRelativeResize="0"/>
          <p:nvPr/>
        </p:nvPicPr>
        <p:blipFill rotWithShape="1">
          <a:blip r:embed="rId3">
            <a:alphaModFix/>
          </a:blip>
          <a:srcRect b="0" l="0" r="0" t="0"/>
          <a:stretch/>
        </p:blipFill>
        <p:spPr>
          <a:xfrm>
            <a:off x="1417639" y="2776538"/>
            <a:ext cx="993775" cy="484585"/>
          </a:xfrm>
          <a:prstGeom prst="rect">
            <a:avLst/>
          </a:prstGeom>
          <a:noFill/>
          <a:ln>
            <a:noFill/>
          </a:ln>
        </p:spPr>
      </p:pic>
      <p:sp>
        <p:nvSpPr>
          <p:cNvPr id="569" name="Google Shape;569;p44"/>
          <p:cNvSpPr/>
          <p:nvPr/>
        </p:nvSpPr>
        <p:spPr>
          <a:xfrm>
            <a:off x="1016001" y="2531269"/>
            <a:ext cx="1628775" cy="985838"/>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570" name="Google Shape;570;p44"/>
          <p:cNvSpPr/>
          <p:nvPr/>
        </p:nvSpPr>
        <p:spPr>
          <a:xfrm>
            <a:off x="1139825" y="2571750"/>
            <a:ext cx="1366838" cy="203597"/>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Secure Office A</a:t>
            </a:r>
            <a:endParaRPr/>
          </a:p>
        </p:txBody>
      </p:sp>
      <p:sp>
        <p:nvSpPr>
          <p:cNvPr id="571" name="Google Shape;571;p44"/>
          <p:cNvSpPr/>
          <p:nvPr/>
        </p:nvSpPr>
        <p:spPr>
          <a:xfrm>
            <a:off x="1444626" y="3300412"/>
            <a:ext cx="822325" cy="120254"/>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grpSp>
        <p:nvGrpSpPr>
          <p:cNvPr id="572" name="Google Shape;572;p44"/>
          <p:cNvGrpSpPr/>
          <p:nvPr/>
        </p:nvGrpSpPr>
        <p:grpSpPr>
          <a:xfrm>
            <a:off x="5962650" y="2526507"/>
            <a:ext cx="1627188" cy="984647"/>
            <a:chOff x="1428849" y="4915913"/>
            <a:chExt cx="1627638" cy="1313869"/>
          </a:xfrm>
        </p:grpSpPr>
        <p:pic>
          <p:nvPicPr>
            <p:cNvPr id="573" name="Google Shape;573;p44"/>
            <p:cNvPicPr preferRelativeResize="0"/>
            <p:nvPr/>
          </p:nvPicPr>
          <p:blipFill rotWithShape="1">
            <a:blip r:embed="rId3">
              <a:alphaModFix/>
            </a:blip>
            <a:srcRect b="0" l="0" r="0" t="0"/>
            <a:stretch/>
          </p:blipFill>
          <p:spPr>
            <a:xfrm>
              <a:off x="1830365" y="5265565"/>
              <a:ext cx="992893" cy="645717"/>
            </a:xfrm>
            <a:prstGeom prst="rect">
              <a:avLst/>
            </a:prstGeom>
            <a:noFill/>
            <a:ln>
              <a:noFill/>
            </a:ln>
          </p:spPr>
        </p:pic>
        <p:sp>
          <p:nvSpPr>
            <p:cNvPr id="574" name="Google Shape;574;p44"/>
            <p:cNvSpPr/>
            <p:nvPr/>
          </p:nvSpPr>
          <p:spPr>
            <a:xfrm>
              <a:off x="1428849" y="4915913"/>
              <a:ext cx="1627638" cy="1313869"/>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575" name="Google Shape;575;p44"/>
            <p:cNvSpPr/>
            <p:nvPr/>
          </p:nvSpPr>
          <p:spPr>
            <a:xfrm>
              <a:off x="1552687" y="4976283"/>
              <a:ext cx="1365502" cy="27204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Secure Office B</a:t>
              </a:r>
              <a:endParaRPr/>
            </a:p>
          </p:txBody>
        </p:sp>
        <p:sp>
          <p:nvSpPr>
            <p:cNvPr id="576" name="Google Shape;576;p44"/>
            <p:cNvSpPr/>
            <p:nvPr/>
          </p:nvSpPr>
          <p:spPr>
            <a:xfrm>
              <a:off x="1894319" y="5963290"/>
              <a:ext cx="822817" cy="16142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grpSp>
      <p:pic>
        <p:nvPicPr>
          <p:cNvPr id="577" name="Google Shape;577;p44"/>
          <p:cNvPicPr preferRelativeResize="0"/>
          <p:nvPr/>
        </p:nvPicPr>
        <p:blipFill rotWithShape="1">
          <a:blip r:embed="rId3">
            <a:alphaModFix/>
          </a:blip>
          <a:srcRect b="0" l="0" r="0" t="0"/>
          <a:stretch/>
        </p:blipFill>
        <p:spPr>
          <a:xfrm>
            <a:off x="3983039" y="1791891"/>
            <a:ext cx="992187" cy="483394"/>
          </a:xfrm>
          <a:prstGeom prst="rect">
            <a:avLst/>
          </a:prstGeom>
          <a:noFill/>
          <a:ln>
            <a:noFill/>
          </a:ln>
        </p:spPr>
      </p:pic>
      <p:sp>
        <p:nvSpPr>
          <p:cNvPr id="578" name="Google Shape;578;p44"/>
          <p:cNvSpPr/>
          <p:nvPr/>
        </p:nvSpPr>
        <p:spPr>
          <a:xfrm>
            <a:off x="3581400" y="1528762"/>
            <a:ext cx="1627188" cy="985838"/>
          </a:xfrm>
          <a:prstGeom prst="ellipse">
            <a:avLst/>
          </a:prstGeom>
          <a:noFill/>
          <a:ln cap="flat" cmpd="sng" w="255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579" name="Google Shape;579;p44"/>
          <p:cNvSpPr/>
          <p:nvPr/>
        </p:nvSpPr>
        <p:spPr>
          <a:xfrm>
            <a:off x="3705225" y="1581150"/>
            <a:ext cx="1365250" cy="2047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Data Center</a:t>
            </a:r>
            <a:endParaRPr/>
          </a:p>
        </p:txBody>
      </p:sp>
      <p:sp>
        <p:nvSpPr>
          <p:cNvPr id="580" name="Google Shape;580;p44"/>
          <p:cNvSpPr/>
          <p:nvPr/>
        </p:nvSpPr>
        <p:spPr>
          <a:xfrm>
            <a:off x="4037013" y="2314575"/>
            <a:ext cx="823912" cy="121444"/>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700">
                <a:solidFill>
                  <a:schemeClr val="dk1"/>
                </a:solidFill>
                <a:latin typeface="Verdana"/>
                <a:ea typeface="Verdana"/>
                <a:cs typeface="Verdana"/>
                <a:sym typeface="Verdana"/>
              </a:rPr>
              <a:t>VidyoRouter</a:t>
            </a:r>
            <a:endParaRPr b="1" sz="500">
              <a:solidFill>
                <a:schemeClr val="dk1"/>
              </a:solidFill>
              <a:latin typeface="Verdana"/>
              <a:ea typeface="Verdana"/>
              <a:cs typeface="Verdana"/>
              <a:sym typeface="Verdana"/>
            </a:endParaRPr>
          </a:p>
        </p:txBody>
      </p:sp>
      <p:cxnSp>
        <p:nvCxnSpPr>
          <p:cNvPr id="581" name="Google Shape;581;p44"/>
          <p:cNvCxnSpPr>
            <a:stCxn id="569" idx="7"/>
            <a:endCxn id="578" idx="2"/>
          </p:cNvCxnSpPr>
          <p:nvPr/>
        </p:nvCxnSpPr>
        <p:spPr>
          <a:xfrm flipH="1" rot="10800000">
            <a:off x="2406247" y="2021642"/>
            <a:ext cx="1175100" cy="654000"/>
          </a:xfrm>
          <a:prstGeom prst="straightConnector1">
            <a:avLst/>
          </a:prstGeom>
          <a:noFill/>
          <a:ln cap="flat" cmpd="sng" w="25400">
            <a:solidFill>
              <a:schemeClr val="dk1"/>
            </a:solidFill>
            <a:prstDash val="solid"/>
            <a:round/>
            <a:headEnd len="med" w="med" type="stealth"/>
            <a:tailEnd len="med" w="med" type="stealth"/>
          </a:ln>
        </p:spPr>
      </p:cxnSp>
      <p:cxnSp>
        <p:nvCxnSpPr>
          <p:cNvPr id="582" name="Google Shape;582;p44"/>
          <p:cNvCxnSpPr>
            <a:endCxn id="578" idx="6"/>
          </p:cNvCxnSpPr>
          <p:nvPr/>
        </p:nvCxnSpPr>
        <p:spPr>
          <a:xfrm rot="10800000">
            <a:off x="5208588" y="2021681"/>
            <a:ext cx="1039800" cy="607200"/>
          </a:xfrm>
          <a:prstGeom prst="straightConnector1">
            <a:avLst/>
          </a:prstGeom>
          <a:noFill/>
          <a:ln cap="flat" cmpd="sng" w="25400">
            <a:solidFill>
              <a:schemeClr val="dk1"/>
            </a:solidFill>
            <a:prstDash val="solid"/>
            <a:round/>
            <a:headEnd len="med" w="med" type="stealth"/>
            <a:tailEnd len="med" w="med" type="stealth"/>
          </a:ln>
        </p:spPr>
      </p:cxnSp>
      <p:sp>
        <p:nvSpPr>
          <p:cNvPr id="583" name="Google Shape;583;p44"/>
          <p:cNvSpPr/>
          <p:nvPr/>
        </p:nvSpPr>
        <p:spPr>
          <a:xfrm>
            <a:off x="5403850" y="2089547"/>
            <a:ext cx="1365250" cy="2047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High</a:t>
            </a:r>
            <a:endParaRPr/>
          </a:p>
        </p:txBody>
      </p:sp>
      <p:sp>
        <p:nvSpPr>
          <p:cNvPr id="584" name="Google Shape;584;p44"/>
          <p:cNvSpPr/>
          <p:nvPr/>
        </p:nvSpPr>
        <p:spPr>
          <a:xfrm>
            <a:off x="1962150" y="2074069"/>
            <a:ext cx="1365250" cy="2047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High</a:t>
            </a:r>
            <a:endParaRPr/>
          </a:p>
        </p:txBody>
      </p:sp>
      <p:sp>
        <p:nvSpPr>
          <p:cNvPr id="585" name="Google Shape;585;p44"/>
          <p:cNvSpPr/>
          <p:nvPr/>
        </p:nvSpPr>
        <p:spPr>
          <a:xfrm>
            <a:off x="3713163" y="3030141"/>
            <a:ext cx="1365250" cy="2047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NONE</a:t>
            </a:r>
            <a:endParaRPr/>
          </a:p>
        </p:txBody>
      </p:sp>
      <p:cxnSp>
        <p:nvCxnSpPr>
          <p:cNvPr id="586" name="Google Shape;586;p44"/>
          <p:cNvCxnSpPr>
            <a:stCxn id="569" idx="6"/>
            <a:endCxn id="574" idx="2"/>
          </p:cNvCxnSpPr>
          <p:nvPr/>
        </p:nvCxnSpPr>
        <p:spPr>
          <a:xfrm flipH="1" rot="10800000">
            <a:off x="2644776" y="3018788"/>
            <a:ext cx="3318000" cy="5400"/>
          </a:xfrm>
          <a:prstGeom prst="straightConnector1">
            <a:avLst/>
          </a:prstGeom>
          <a:noFill/>
          <a:ln cap="flat" cmpd="sng" w="25400">
            <a:solidFill>
              <a:srgbClr val="FF0000"/>
            </a:solidFill>
            <a:prstDash val="solid"/>
            <a:round/>
            <a:headEnd len="med" w="med" type="stealth"/>
            <a:tailEnd len="med" w="med" type="stealth"/>
          </a:ln>
        </p:spPr>
      </p:cxnSp>
      <p:sp>
        <p:nvSpPr>
          <p:cNvPr id="587" name="Google Shape;587;p44"/>
          <p:cNvSpPr txBox="1"/>
          <p:nvPr>
            <p:ph idx="1" type="body"/>
          </p:nvPr>
        </p:nvSpPr>
        <p:spPr>
          <a:xfrm>
            <a:off x="457200" y="3600450"/>
            <a:ext cx="8458200" cy="12001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In the example above, media from each office will be routed through the Data Center pool.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firewall rules need to added to allow communications between the two offices</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Initial Configuration</a:t>
            </a:r>
            <a:endParaRPr/>
          </a:p>
        </p:txBody>
      </p:sp>
      <p:sp>
        <p:nvSpPr>
          <p:cNvPr id="593" name="Google Shape;593;p4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Navigate to Super Admin – Components Page</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Double Click on LocalVM</a:t>
            </a:r>
            <a:endParaRPr b="0" i="0" sz="1600" u="none" cap="none" strike="noStrike">
              <a:solidFill>
                <a:schemeClr val="dk1"/>
              </a:solidFill>
              <a:latin typeface="Arial"/>
              <a:ea typeface="Arial"/>
              <a:cs typeface="Arial"/>
              <a:sym typeface="Arial"/>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Click the Advanced Tab</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Enable Manage VidyoCloud Option</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Define VidyoRouter Pools</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Add Location Tags (if applicable)</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Define Endpoint Rules</a:t>
            </a:r>
            <a:endParaRPr/>
          </a:p>
          <a:p>
            <a:pPr indent="-457200" lvl="0" marL="457200" marR="0" rtl="0" algn="l">
              <a:spcBef>
                <a:spcPts val="320"/>
              </a:spcBef>
              <a:spcAft>
                <a:spcPts val="0"/>
              </a:spcAft>
              <a:buClr>
                <a:srgbClr val="3495DA"/>
              </a:buClr>
              <a:buSzPts val="1600"/>
              <a:buFont typeface="Arial Narrow"/>
              <a:buAutoNum type="arabicPeriod"/>
            </a:pPr>
            <a:r>
              <a:rPr b="0" i="0" lang="en-US" sz="1600" u="none" cap="none" strike="noStrike">
                <a:solidFill>
                  <a:schemeClr val="dk1"/>
                </a:solidFill>
                <a:latin typeface="Arial"/>
                <a:ea typeface="Arial"/>
                <a:cs typeface="Arial"/>
                <a:sym typeface="Arial"/>
              </a:rPr>
              <a:t>Define Inter-Pool Preferences</a:t>
            </a:r>
            <a:endParaRPr/>
          </a:p>
        </p:txBody>
      </p:sp>
      <p:grpSp>
        <p:nvGrpSpPr>
          <p:cNvPr id="594" name="Google Shape;594;p45"/>
          <p:cNvGrpSpPr/>
          <p:nvPr/>
        </p:nvGrpSpPr>
        <p:grpSpPr>
          <a:xfrm>
            <a:off x="3962400" y="2253207"/>
            <a:ext cx="4795838" cy="2511197"/>
            <a:chOff x="3525679" y="2735340"/>
            <a:chExt cx="5405438" cy="3773077"/>
          </a:xfrm>
        </p:grpSpPr>
        <p:pic>
          <p:nvPicPr>
            <p:cNvPr id="595" name="Google Shape;595;p45"/>
            <p:cNvPicPr preferRelativeResize="0"/>
            <p:nvPr/>
          </p:nvPicPr>
          <p:blipFill rotWithShape="1">
            <a:blip r:embed="rId3">
              <a:alphaModFix/>
            </a:blip>
            <a:srcRect b="0" l="26101" r="0" t="2521"/>
            <a:stretch/>
          </p:blipFill>
          <p:spPr>
            <a:xfrm>
              <a:off x="3525679" y="2735340"/>
              <a:ext cx="5405438" cy="3773077"/>
            </a:xfrm>
            <a:prstGeom prst="rect">
              <a:avLst/>
            </a:prstGeom>
            <a:noFill/>
            <a:ln>
              <a:noFill/>
            </a:ln>
          </p:spPr>
        </p:pic>
        <p:sp>
          <p:nvSpPr>
            <p:cNvPr id="596" name="Google Shape;596;p45"/>
            <p:cNvSpPr/>
            <p:nvPr/>
          </p:nvSpPr>
          <p:spPr>
            <a:xfrm>
              <a:off x="5354479" y="4621879"/>
              <a:ext cx="1066800" cy="22855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4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Define VidyoRouter Pools</a:t>
            </a:r>
            <a:endParaRPr/>
          </a:p>
        </p:txBody>
      </p:sp>
      <p:grpSp>
        <p:nvGrpSpPr>
          <p:cNvPr id="602" name="Google Shape;602;p46"/>
          <p:cNvGrpSpPr/>
          <p:nvPr/>
        </p:nvGrpSpPr>
        <p:grpSpPr>
          <a:xfrm>
            <a:off x="331788" y="1081087"/>
            <a:ext cx="8604249" cy="3395663"/>
            <a:chOff x="228601" y="1757127"/>
            <a:chExt cx="8603102" cy="4527182"/>
          </a:xfrm>
        </p:grpSpPr>
        <p:grpSp>
          <p:nvGrpSpPr>
            <p:cNvPr id="603" name="Google Shape;603;p46"/>
            <p:cNvGrpSpPr/>
            <p:nvPr/>
          </p:nvGrpSpPr>
          <p:grpSpPr>
            <a:xfrm>
              <a:off x="228601" y="1757127"/>
              <a:ext cx="8603102" cy="4527182"/>
              <a:chOff x="228601" y="1757127"/>
              <a:chExt cx="8603102" cy="4527182"/>
            </a:xfrm>
          </p:grpSpPr>
          <p:pic>
            <p:nvPicPr>
              <p:cNvPr id="604" name="Google Shape;604;p46"/>
              <p:cNvPicPr preferRelativeResize="0"/>
              <p:nvPr/>
            </p:nvPicPr>
            <p:blipFill rotWithShape="1">
              <a:blip r:embed="rId3">
                <a:alphaModFix/>
              </a:blip>
              <a:srcRect b="0" l="0" r="0" t="0"/>
              <a:stretch/>
            </p:blipFill>
            <p:spPr>
              <a:xfrm>
                <a:off x="228601" y="1757127"/>
                <a:ext cx="8603102" cy="4527182"/>
              </a:xfrm>
              <a:prstGeom prst="rect">
                <a:avLst/>
              </a:prstGeom>
              <a:noFill/>
              <a:ln>
                <a:noFill/>
              </a:ln>
            </p:spPr>
          </p:pic>
          <p:sp>
            <p:nvSpPr>
              <p:cNvPr id="605" name="Google Shape;605;p46"/>
              <p:cNvSpPr/>
              <p:nvPr/>
            </p:nvSpPr>
            <p:spPr>
              <a:xfrm>
                <a:off x="3657143" y="2638118"/>
                <a:ext cx="761898" cy="21905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606" name="Google Shape;606;p46"/>
              <p:cNvSpPr/>
              <p:nvPr/>
            </p:nvSpPr>
            <p:spPr>
              <a:xfrm>
                <a:off x="4826974" y="3315925"/>
                <a:ext cx="3811079" cy="2206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cxnSp>
            <p:nvCxnSpPr>
              <p:cNvPr id="607" name="Google Shape;607;p46"/>
              <p:cNvCxnSpPr/>
              <p:nvPr/>
            </p:nvCxnSpPr>
            <p:spPr>
              <a:xfrm>
                <a:off x="3536510" y="3657211"/>
                <a:ext cx="1290465" cy="0"/>
              </a:xfrm>
              <a:prstGeom prst="straightConnector1">
                <a:avLst/>
              </a:prstGeom>
              <a:noFill/>
              <a:ln cap="flat" cmpd="sng" w="25400">
                <a:solidFill>
                  <a:srgbClr val="FF0000"/>
                </a:solidFill>
                <a:prstDash val="solid"/>
                <a:round/>
                <a:headEnd len="sm" w="sm" type="none"/>
                <a:tailEnd len="med" w="med" type="stealth"/>
              </a:ln>
            </p:spPr>
          </p:cxnSp>
        </p:grpSp>
        <p:sp>
          <p:nvSpPr>
            <p:cNvPr id="608" name="Google Shape;608;p46"/>
            <p:cNvSpPr/>
            <p:nvPr/>
          </p:nvSpPr>
          <p:spPr>
            <a:xfrm>
              <a:off x="7446000" y="5962073"/>
              <a:ext cx="685708" cy="22858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47"/>
          <p:cNvSpPr txBox="1"/>
          <p:nvPr>
            <p:ph type="title"/>
          </p:nvPr>
        </p:nvSpPr>
        <p:spPr>
          <a:xfrm>
            <a:off x="304800" y="25003"/>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Adding Location Tags</a:t>
            </a:r>
            <a:endParaRPr/>
          </a:p>
        </p:txBody>
      </p:sp>
      <p:grpSp>
        <p:nvGrpSpPr>
          <p:cNvPr id="614" name="Google Shape;614;p47"/>
          <p:cNvGrpSpPr/>
          <p:nvPr/>
        </p:nvGrpSpPr>
        <p:grpSpPr>
          <a:xfrm>
            <a:off x="304801" y="1047750"/>
            <a:ext cx="8716963" cy="3429000"/>
            <a:chOff x="304800" y="1752600"/>
            <a:chExt cx="8716296" cy="4572000"/>
          </a:xfrm>
        </p:grpSpPr>
        <p:pic>
          <p:nvPicPr>
            <p:cNvPr id="615" name="Google Shape;615;p47"/>
            <p:cNvPicPr preferRelativeResize="0"/>
            <p:nvPr/>
          </p:nvPicPr>
          <p:blipFill rotWithShape="1">
            <a:blip r:embed="rId3">
              <a:alphaModFix/>
            </a:blip>
            <a:srcRect b="0" l="0" r="0" t="0"/>
            <a:stretch/>
          </p:blipFill>
          <p:spPr>
            <a:xfrm>
              <a:off x="304800" y="1752600"/>
              <a:ext cx="8716296" cy="4572000"/>
            </a:xfrm>
            <a:prstGeom prst="rect">
              <a:avLst/>
            </a:prstGeom>
            <a:noFill/>
            <a:ln>
              <a:noFill/>
            </a:ln>
          </p:spPr>
        </p:pic>
        <p:sp>
          <p:nvSpPr>
            <p:cNvPr id="616" name="Google Shape;616;p47"/>
            <p:cNvSpPr/>
            <p:nvPr/>
          </p:nvSpPr>
          <p:spPr>
            <a:xfrm>
              <a:off x="2968421" y="6034088"/>
              <a:ext cx="533359"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617" name="Google Shape;617;p47"/>
            <p:cNvSpPr/>
            <p:nvPr/>
          </p:nvSpPr>
          <p:spPr>
            <a:xfrm>
              <a:off x="3533528" y="4545013"/>
              <a:ext cx="2333446" cy="4572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77" name="Google Shape;77;p1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Logically divides the VidyoPortal into multiple virtual portals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Ideal for CSPs and large enterprises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Each tenant has a unique address (URL) </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Tenants can be configured to be completely isolated or they can be configured to allow for unidirectional or bidirectional communication with other tenants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Resources (e.g. installs, lines, seats, etc.) can allocated per tenant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Lines can either be shared or limited numbers can be allocated per tenant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Adding Endpoint Rules</a:t>
            </a:r>
            <a:endParaRPr/>
          </a:p>
        </p:txBody>
      </p:sp>
      <p:grpSp>
        <p:nvGrpSpPr>
          <p:cNvPr id="623" name="Google Shape;623;p48"/>
          <p:cNvGrpSpPr/>
          <p:nvPr/>
        </p:nvGrpSpPr>
        <p:grpSpPr>
          <a:xfrm>
            <a:off x="293689" y="1297781"/>
            <a:ext cx="8529637" cy="3371850"/>
            <a:chOff x="-2154949" y="3945978"/>
            <a:chExt cx="8529009" cy="4495800"/>
          </a:xfrm>
        </p:grpSpPr>
        <p:pic>
          <p:nvPicPr>
            <p:cNvPr id="624" name="Google Shape;624;p48"/>
            <p:cNvPicPr preferRelativeResize="0"/>
            <p:nvPr/>
          </p:nvPicPr>
          <p:blipFill rotWithShape="1">
            <a:blip r:embed="rId3">
              <a:alphaModFix/>
            </a:blip>
            <a:srcRect b="0" l="0" r="0" t="0"/>
            <a:stretch/>
          </p:blipFill>
          <p:spPr>
            <a:xfrm>
              <a:off x="-2154949" y="3945978"/>
              <a:ext cx="8529009" cy="4495800"/>
            </a:xfrm>
            <a:prstGeom prst="rect">
              <a:avLst/>
            </a:prstGeom>
            <a:noFill/>
            <a:ln>
              <a:noFill/>
            </a:ln>
          </p:spPr>
        </p:pic>
        <p:sp>
          <p:nvSpPr>
            <p:cNvPr id="625" name="Google Shape;625;p48"/>
            <p:cNvSpPr/>
            <p:nvPr/>
          </p:nvSpPr>
          <p:spPr>
            <a:xfrm>
              <a:off x="505505" y="8152853"/>
              <a:ext cx="917507" cy="20796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grpSp>
        <p:nvGrpSpPr>
          <p:cNvPr id="626" name="Google Shape;626;p48"/>
          <p:cNvGrpSpPr/>
          <p:nvPr/>
        </p:nvGrpSpPr>
        <p:grpSpPr>
          <a:xfrm>
            <a:off x="290513" y="1275160"/>
            <a:ext cx="8521699" cy="3368278"/>
            <a:chOff x="1961898" y="3899863"/>
            <a:chExt cx="8520819" cy="4491092"/>
          </a:xfrm>
        </p:grpSpPr>
        <p:pic>
          <p:nvPicPr>
            <p:cNvPr id="627" name="Google Shape;627;p48"/>
            <p:cNvPicPr preferRelativeResize="0"/>
            <p:nvPr/>
          </p:nvPicPr>
          <p:blipFill rotWithShape="1">
            <a:blip r:embed="rId4">
              <a:alphaModFix/>
            </a:blip>
            <a:srcRect b="0" l="0" r="0" t="0"/>
            <a:stretch/>
          </p:blipFill>
          <p:spPr>
            <a:xfrm>
              <a:off x="1961898" y="3899863"/>
              <a:ext cx="8520819" cy="4491092"/>
            </a:xfrm>
            <a:prstGeom prst="rect">
              <a:avLst/>
            </a:prstGeom>
            <a:noFill/>
            <a:ln>
              <a:noFill/>
            </a:ln>
          </p:spPr>
        </p:pic>
        <p:sp>
          <p:nvSpPr>
            <p:cNvPr id="628" name="Google Shape;628;p48"/>
            <p:cNvSpPr/>
            <p:nvPr/>
          </p:nvSpPr>
          <p:spPr>
            <a:xfrm>
              <a:off x="5741344" y="5379431"/>
              <a:ext cx="3150862" cy="11747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grpSp>
        <p:nvGrpSpPr>
          <p:cNvPr id="629" name="Google Shape;629;p48"/>
          <p:cNvGrpSpPr/>
          <p:nvPr/>
        </p:nvGrpSpPr>
        <p:grpSpPr>
          <a:xfrm>
            <a:off x="280989" y="1275160"/>
            <a:ext cx="8435975" cy="3367088"/>
            <a:chOff x="489341" y="1752852"/>
            <a:chExt cx="8435801" cy="4488644"/>
          </a:xfrm>
        </p:grpSpPr>
        <p:pic>
          <p:nvPicPr>
            <p:cNvPr id="630" name="Google Shape;630;p48"/>
            <p:cNvPicPr preferRelativeResize="0"/>
            <p:nvPr/>
          </p:nvPicPr>
          <p:blipFill rotWithShape="1">
            <a:blip r:embed="rId5">
              <a:alphaModFix/>
            </a:blip>
            <a:srcRect b="0" l="0" r="0" t="0"/>
            <a:stretch/>
          </p:blipFill>
          <p:spPr>
            <a:xfrm>
              <a:off x="489341" y="1752852"/>
              <a:ext cx="8435801" cy="4488644"/>
            </a:xfrm>
            <a:prstGeom prst="rect">
              <a:avLst/>
            </a:prstGeom>
            <a:noFill/>
            <a:ln>
              <a:noFill/>
            </a:ln>
          </p:spPr>
        </p:pic>
        <p:sp>
          <p:nvSpPr>
            <p:cNvPr id="631" name="Google Shape;631;p48"/>
            <p:cNvSpPr/>
            <p:nvPr/>
          </p:nvSpPr>
          <p:spPr>
            <a:xfrm>
              <a:off x="3321383" y="2495669"/>
              <a:ext cx="1123927" cy="22697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grpSp>
        <p:nvGrpSpPr>
          <p:cNvPr id="632" name="Google Shape;632;p48"/>
          <p:cNvGrpSpPr/>
          <p:nvPr/>
        </p:nvGrpSpPr>
        <p:grpSpPr>
          <a:xfrm>
            <a:off x="280988" y="1200151"/>
            <a:ext cx="8723312" cy="3470672"/>
            <a:chOff x="233880" y="1620520"/>
            <a:chExt cx="8724328" cy="4627880"/>
          </a:xfrm>
        </p:grpSpPr>
        <p:pic>
          <p:nvPicPr>
            <p:cNvPr id="633" name="Google Shape;633;p48"/>
            <p:cNvPicPr preferRelativeResize="0"/>
            <p:nvPr/>
          </p:nvPicPr>
          <p:blipFill rotWithShape="1">
            <a:blip r:embed="rId6">
              <a:alphaModFix/>
            </a:blip>
            <a:srcRect b="0" l="0" r="0" t="0"/>
            <a:stretch/>
          </p:blipFill>
          <p:spPr>
            <a:xfrm>
              <a:off x="233880" y="1620520"/>
              <a:ext cx="8724328" cy="4627880"/>
            </a:xfrm>
            <a:prstGeom prst="rect">
              <a:avLst/>
            </a:prstGeom>
            <a:noFill/>
            <a:ln>
              <a:noFill/>
            </a:ln>
          </p:spPr>
        </p:pic>
        <p:sp>
          <p:nvSpPr>
            <p:cNvPr id="634" name="Google Shape;634;p48"/>
            <p:cNvSpPr/>
            <p:nvPr/>
          </p:nvSpPr>
          <p:spPr>
            <a:xfrm>
              <a:off x="4190391" y="2838216"/>
              <a:ext cx="1371760" cy="2095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cxnSp>
          <p:nvCxnSpPr>
            <p:cNvPr id="635" name="Google Shape;635;p48"/>
            <p:cNvCxnSpPr/>
            <p:nvPr/>
          </p:nvCxnSpPr>
          <p:spPr>
            <a:xfrm>
              <a:off x="2967873" y="3276396"/>
              <a:ext cx="1451144" cy="0"/>
            </a:xfrm>
            <a:prstGeom prst="straightConnector1">
              <a:avLst/>
            </a:prstGeom>
            <a:noFill/>
            <a:ln cap="flat" cmpd="sng" w="25400">
              <a:solidFill>
                <a:srgbClr val="FF0000"/>
              </a:solidFill>
              <a:prstDash val="solid"/>
              <a:round/>
              <a:headEnd len="sm" w="sm" type="none"/>
              <a:tailEnd len="med" w="med" type="stealth"/>
            </a:ln>
          </p:spPr>
        </p:cxnSp>
        <p:sp>
          <p:nvSpPr>
            <p:cNvPr id="636" name="Google Shape;636;p48"/>
            <p:cNvSpPr/>
            <p:nvPr/>
          </p:nvSpPr>
          <p:spPr>
            <a:xfrm>
              <a:off x="7746805" y="5900713"/>
              <a:ext cx="514410" cy="23179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pic>
        <p:nvPicPr>
          <p:cNvPr id="637" name="Google Shape;637;p48"/>
          <p:cNvPicPr preferRelativeResize="0"/>
          <p:nvPr/>
        </p:nvPicPr>
        <p:blipFill rotWithShape="1">
          <a:blip r:embed="rId7">
            <a:alphaModFix/>
          </a:blip>
          <a:srcRect b="0" l="0" r="0" t="0"/>
          <a:stretch/>
        </p:blipFill>
        <p:spPr>
          <a:xfrm>
            <a:off x="280989" y="1200150"/>
            <a:ext cx="8702675" cy="3456385"/>
          </a:xfrm>
          <a:prstGeom prst="rect">
            <a:avLst/>
          </a:prstGeom>
          <a:noFill/>
          <a:ln>
            <a:noFill/>
          </a:ln>
        </p:spPr>
      </p:pic>
      <p:pic>
        <p:nvPicPr>
          <p:cNvPr id="638" name="Google Shape;638;p48"/>
          <p:cNvPicPr preferRelativeResize="0"/>
          <p:nvPr/>
        </p:nvPicPr>
        <p:blipFill rotWithShape="1">
          <a:blip r:embed="rId8">
            <a:alphaModFix/>
          </a:blip>
          <a:srcRect b="0" l="0" r="0" t="0"/>
          <a:stretch/>
        </p:blipFill>
        <p:spPr>
          <a:xfrm>
            <a:off x="304800" y="1203723"/>
            <a:ext cx="8699500" cy="3450431"/>
          </a:xfrm>
          <a:prstGeom prst="rect">
            <a:avLst/>
          </a:prstGeom>
          <a:noFill/>
          <a:ln>
            <a:noFill/>
          </a:ln>
        </p:spPr>
      </p:pic>
      <p:grpSp>
        <p:nvGrpSpPr>
          <p:cNvPr id="639" name="Google Shape;639;p48"/>
          <p:cNvGrpSpPr/>
          <p:nvPr/>
        </p:nvGrpSpPr>
        <p:grpSpPr>
          <a:xfrm>
            <a:off x="287338" y="1191816"/>
            <a:ext cx="8672512" cy="3427809"/>
            <a:chOff x="223069" y="1661984"/>
            <a:chExt cx="8671377" cy="4570050"/>
          </a:xfrm>
        </p:grpSpPr>
        <p:pic>
          <p:nvPicPr>
            <p:cNvPr id="640" name="Google Shape;640;p48"/>
            <p:cNvPicPr preferRelativeResize="0"/>
            <p:nvPr/>
          </p:nvPicPr>
          <p:blipFill rotWithShape="1">
            <a:blip r:embed="rId9">
              <a:alphaModFix/>
            </a:blip>
            <a:srcRect b="0" l="0" r="0" t="0"/>
            <a:stretch/>
          </p:blipFill>
          <p:spPr>
            <a:xfrm>
              <a:off x="223069" y="1661984"/>
              <a:ext cx="8671377" cy="4570050"/>
            </a:xfrm>
            <a:prstGeom prst="rect">
              <a:avLst/>
            </a:prstGeom>
            <a:noFill/>
            <a:ln>
              <a:noFill/>
            </a:ln>
          </p:spPr>
        </p:pic>
        <p:sp>
          <p:nvSpPr>
            <p:cNvPr id="641" name="Google Shape;641;p48"/>
            <p:cNvSpPr/>
            <p:nvPr/>
          </p:nvSpPr>
          <p:spPr>
            <a:xfrm>
              <a:off x="2591309" y="2609646"/>
              <a:ext cx="6250757" cy="77146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4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Location Tag Rule Example</a:t>
            </a:r>
            <a:endParaRPr/>
          </a:p>
        </p:txBody>
      </p:sp>
      <p:cxnSp>
        <p:nvCxnSpPr>
          <p:cNvPr id="647" name="Google Shape;647;p49"/>
          <p:cNvCxnSpPr/>
          <p:nvPr/>
        </p:nvCxnSpPr>
        <p:spPr>
          <a:xfrm flipH="1" rot="10800000">
            <a:off x="1168400" y="2920576"/>
            <a:ext cx="1135200" cy="156000"/>
          </a:xfrm>
          <a:prstGeom prst="curvedConnector2">
            <a:avLst/>
          </a:prstGeom>
          <a:noFill/>
          <a:ln cap="flat" cmpd="sng" w="25400">
            <a:solidFill>
              <a:schemeClr val="dk1"/>
            </a:solidFill>
            <a:prstDash val="solid"/>
            <a:round/>
            <a:headEnd len="sm" w="sm" type="none"/>
            <a:tailEnd len="med" w="med" type="stealth"/>
          </a:ln>
        </p:spPr>
      </p:cxnSp>
      <p:grpSp>
        <p:nvGrpSpPr>
          <p:cNvPr id="648" name="Google Shape;648;p49"/>
          <p:cNvGrpSpPr/>
          <p:nvPr/>
        </p:nvGrpSpPr>
        <p:grpSpPr>
          <a:xfrm>
            <a:off x="106363" y="3076576"/>
            <a:ext cx="2997200" cy="937022"/>
            <a:chOff x="105866" y="4102569"/>
            <a:chExt cx="2997655" cy="1248783"/>
          </a:xfrm>
        </p:grpSpPr>
        <p:pic>
          <p:nvPicPr>
            <p:cNvPr id="649" name="Google Shape;649;p49"/>
            <p:cNvPicPr preferRelativeResize="0"/>
            <p:nvPr/>
          </p:nvPicPr>
          <p:blipFill rotWithShape="1">
            <a:blip r:embed="rId3">
              <a:alphaModFix/>
            </a:blip>
            <a:srcRect b="0" l="0" r="0" t="0"/>
            <a:stretch/>
          </p:blipFill>
          <p:spPr>
            <a:xfrm>
              <a:off x="888686" y="4102569"/>
              <a:ext cx="558172" cy="558172"/>
            </a:xfrm>
            <a:prstGeom prst="rect">
              <a:avLst/>
            </a:prstGeom>
            <a:noFill/>
            <a:ln>
              <a:noFill/>
            </a:ln>
          </p:spPr>
        </p:pic>
        <p:sp>
          <p:nvSpPr>
            <p:cNvPr id="650" name="Google Shape;650;p49"/>
            <p:cNvSpPr/>
            <p:nvPr/>
          </p:nvSpPr>
          <p:spPr>
            <a:xfrm>
              <a:off x="105866" y="4637309"/>
              <a:ext cx="2997655" cy="714043"/>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chemeClr val="dk1"/>
                  </a:solidFill>
                  <a:latin typeface="Verdana"/>
                  <a:ea typeface="Verdana"/>
                  <a:cs typeface="Verdana"/>
                  <a:sym typeface="Verdana"/>
                </a:rPr>
                <a:t>USA Employee</a:t>
              </a:r>
              <a:endParaRPr/>
            </a:p>
            <a:p>
              <a:pPr indent="0" lvl="0" marL="0" marR="0" rtl="0" algn="l">
                <a:spcBef>
                  <a:spcPts val="0"/>
                </a:spcBef>
                <a:spcAft>
                  <a:spcPts val="0"/>
                </a:spcAft>
                <a:buNone/>
              </a:pPr>
              <a:r>
                <a:rPr lang="en-US" sz="900">
                  <a:solidFill>
                    <a:schemeClr val="dk1"/>
                  </a:solidFill>
                  <a:latin typeface="Verdana"/>
                  <a:ea typeface="Verdana"/>
                  <a:cs typeface="Verdana"/>
                  <a:sym typeface="Verdana"/>
                </a:rPr>
                <a:t>*USA Location Tag Assigned</a:t>
              </a:r>
              <a:endParaRPr/>
            </a:p>
            <a:p>
              <a:pPr indent="0" lvl="0" marL="0" marR="0" rtl="0" algn="ctr">
                <a:spcBef>
                  <a:spcPts val="0"/>
                </a:spcBef>
                <a:spcAft>
                  <a:spcPts val="0"/>
                </a:spcAft>
                <a:buNone/>
              </a:pPr>
              <a:r>
                <a:t/>
              </a:r>
              <a:endParaRPr sz="900">
                <a:solidFill>
                  <a:schemeClr val="dk1"/>
                </a:solidFill>
                <a:latin typeface="Verdana"/>
                <a:ea typeface="Verdana"/>
                <a:cs typeface="Verdana"/>
                <a:sym typeface="Verdana"/>
              </a:endParaRPr>
            </a:p>
          </p:txBody>
        </p:sp>
      </p:grpSp>
      <p:sp>
        <p:nvSpPr>
          <p:cNvPr id="651" name="Google Shape;651;p49"/>
          <p:cNvSpPr txBox="1"/>
          <p:nvPr/>
        </p:nvSpPr>
        <p:spPr>
          <a:xfrm>
            <a:off x="228600" y="3943350"/>
            <a:ext cx="9067800" cy="1028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USA employee will be captured by a USA Location Tag rule and routed to the USA Pool</a:t>
            </a:r>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Europe employee will be captured by a Europe Location Tag rule and routed to the Europe Pool</a:t>
            </a:r>
            <a:endParaRPr/>
          </a:p>
        </p:txBody>
      </p:sp>
      <p:cxnSp>
        <p:nvCxnSpPr>
          <p:cNvPr id="652" name="Google Shape;652;p49"/>
          <p:cNvCxnSpPr>
            <a:stCxn id="649" idx="0"/>
          </p:cNvCxnSpPr>
          <p:nvPr/>
        </p:nvCxnSpPr>
        <p:spPr>
          <a:xfrm rot="-5400000">
            <a:off x="2047108" y="1242676"/>
            <a:ext cx="954900" cy="2712900"/>
          </a:xfrm>
          <a:prstGeom prst="curvedConnector2">
            <a:avLst/>
          </a:prstGeom>
          <a:noFill/>
          <a:ln cap="flat" cmpd="sng" w="25400">
            <a:solidFill>
              <a:schemeClr val="dk1"/>
            </a:solidFill>
            <a:prstDash val="dash"/>
            <a:round/>
            <a:headEnd len="sm" w="sm" type="none"/>
            <a:tailEnd len="med" w="med" type="stealth"/>
          </a:ln>
        </p:spPr>
      </p:cxnSp>
      <p:grpSp>
        <p:nvGrpSpPr>
          <p:cNvPr id="653" name="Google Shape;653;p49"/>
          <p:cNvGrpSpPr/>
          <p:nvPr/>
        </p:nvGrpSpPr>
        <p:grpSpPr>
          <a:xfrm>
            <a:off x="2303464" y="1058466"/>
            <a:ext cx="4249737" cy="2484834"/>
            <a:chOff x="2592531" y="1523999"/>
            <a:chExt cx="4249203" cy="3313453"/>
          </a:xfrm>
        </p:grpSpPr>
        <p:sp>
          <p:nvSpPr>
            <p:cNvPr id="654" name="Google Shape;654;p49"/>
            <p:cNvSpPr/>
            <p:nvPr/>
          </p:nvSpPr>
          <p:spPr>
            <a:xfrm>
              <a:off x="4116387" y="1523999"/>
              <a:ext cx="1349375" cy="2762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800">
                  <a:solidFill>
                    <a:schemeClr val="dk1"/>
                  </a:solidFill>
                  <a:latin typeface="Verdana"/>
                  <a:ea typeface="Verdana"/>
                  <a:cs typeface="Verdana"/>
                  <a:sym typeface="Verdana"/>
                </a:rPr>
                <a:t>WAN</a:t>
              </a:r>
              <a:endParaRPr b="1" sz="1200">
                <a:solidFill>
                  <a:schemeClr val="dk1"/>
                </a:solidFill>
                <a:latin typeface="Verdana"/>
                <a:ea typeface="Verdana"/>
                <a:cs typeface="Verdana"/>
                <a:sym typeface="Verdana"/>
              </a:endParaRPr>
            </a:p>
          </p:txBody>
        </p:sp>
        <p:grpSp>
          <p:nvGrpSpPr>
            <p:cNvPr id="655" name="Google Shape;655;p49"/>
            <p:cNvGrpSpPr/>
            <p:nvPr/>
          </p:nvGrpSpPr>
          <p:grpSpPr>
            <a:xfrm>
              <a:off x="4170332" y="1905000"/>
              <a:ext cx="1239868" cy="1141782"/>
              <a:chOff x="3291737" y="1959919"/>
              <a:chExt cx="1239868" cy="1141782"/>
            </a:xfrm>
          </p:grpSpPr>
          <p:pic>
            <p:nvPicPr>
              <p:cNvPr id="656" name="Google Shape;656;p49"/>
              <p:cNvPicPr preferRelativeResize="0"/>
              <p:nvPr/>
            </p:nvPicPr>
            <p:blipFill rotWithShape="1">
              <a:blip r:embed="rId4">
                <a:alphaModFix/>
              </a:blip>
              <a:srcRect b="0" l="0" r="0" t="0"/>
              <a:stretch/>
            </p:blipFill>
            <p:spPr>
              <a:xfrm>
                <a:off x="3293355" y="1959919"/>
                <a:ext cx="1238250" cy="800100"/>
              </a:xfrm>
              <a:prstGeom prst="rect">
                <a:avLst/>
              </a:prstGeom>
              <a:noFill/>
              <a:ln>
                <a:noFill/>
              </a:ln>
            </p:spPr>
          </p:pic>
          <p:sp>
            <p:nvSpPr>
              <p:cNvPr id="657" name="Google Shape;657;p49"/>
              <p:cNvSpPr/>
              <p:nvPr/>
            </p:nvSpPr>
            <p:spPr>
              <a:xfrm>
                <a:off x="3291737" y="2892463"/>
                <a:ext cx="1178022" cy="20923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VidyoManager</a:t>
                </a:r>
                <a:endParaRPr b="1" sz="700">
                  <a:solidFill>
                    <a:schemeClr val="dk1"/>
                  </a:solidFill>
                  <a:latin typeface="Verdana"/>
                  <a:ea typeface="Verdana"/>
                  <a:cs typeface="Verdana"/>
                  <a:sym typeface="Verdana"/>
                </a:endParaRPr>
              </a:p>
            </p:txBody>
          </p:sp>
          <p:sp>
            <p:nvSpPr>
              <p:cNvPr id="658" name="Google Shape;658;p49"/>
              <p:cNvSpPr/>
              <p:nvPr/>
            </p:nvSpPr>
            <p:spPr>
              <a:xfrm>
                <a:off x="3398885" y="2740714"/>
                <a:ext cx="963604" cy="3078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64.12.15.46</a:t>
                </a:r>
                <a:endParaRPr/>
              </a:p>
            </p:txBody>
          </p:sp>
        </p:grpSp>
        <p:grpSp>
          <p:nvGrpSpPr>
            <p:cNvPr id="659" name="Google Shape;659;p49"/>
            <p:cNvGrpSpPr/>
            <p:nvPr/>
          </p:nvGrpSpPr>
          <p:grpSpPr>
            <a:xfrm>
              <a:off x="2592531" y="3193514"/>
              <a:ext cx="2029848" cy="1628000"/>
              <a:chOff x="1780152" y="3096400"/>
              <a:chExt cx="2029848" cy="1628000"/>
            </a:xfrm>
          </p:grpSpPr>
          <p:pic>
            <p:nvPicPr>
              <p:cNvPr id="660" name="Google Shape;660;p49"/>
              <p:cNvPicPr preferRelativeResize="0"/>
              <p:nvPr/>
            </p:nvPicPr>
            <p:blipFill rotWithShape="1">
              <a:blip r:embed="rId4">
                <a:alphaModFix/>
              </a:blip>
              <a:srcRect b="0" l="0" r="0" t="0"/>
              <a:stretch/>
            </p:blipFill>
            <p:spPr>
              <a:xfrm>
                <a:off x="2211385" y="3529650"/>
                <a:ext cx="1238250" cy="800100"/>
              </a:xfrm>
              <a:prstGeom prst="rect">
                <a:avLst/>
              </a:prstGeom>
              <a:noFill/>
              <a:ln>
                <a:noFill/>
              </a:ln>
            </p:spPr>
          </p:pic>
          <p:sp>
            <p:nvSpPr>
              <p:cNvPr id="661" name="Google Shape;661;p49"/>
              <p:cNvSpPr/>
              <p:nvPr/>
            </p:nvSpPr>
            <p:spPr>
              <a:xfrm>
                <a:off x="1780152" y="3096400"/>
                <a:ext cx="2029848" cy="1628000"/>
              </a:xfrm>
              <a:prstGeom prst="ellipse">
                <a:avLst/>
              </a:prstGeom>
              <a:noFill/>
              <a:ln cap="flat" cmpd="sng" w="255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662" name="Google Shape;662;p49"/>
              <p:cNvSpPr/>
              <p:nvPr/>
            </p:nvSpPr>
            <p:spPr>
              <a:xfrm>
                <a:off x="2107064" y="3253425"/>
                <a:ext cx="1349375" cy="2762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USA Pool</a:t>
                </a:r>
                <a:endParaRPr/>
              </a:p>
            </p:txBody>
          </p:sp>
          <p:sp>
            <p:nvSpPr>
              <p:cNvPr id="663" name="Google Shape;663;p49"/>
              <p:cNvSpPr/>
              <p:nvPr/>
            </p:nvSpPr>
            <p:spPr>
              <a:xfrm>
                <a:off x="2291142" y="4441438"/>
                <a:ext cx="1026146" cy="2000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VidyoRouter</a:t>
                </a:r>
                <a:endParaRPr b="1" sz="700">
                  <a:solidFill>
                    <a:schemeClr val="dk1"/>
                  </a:solidFill>
                  <a:latin typeface="Verdana"/>
                  <a:ea typeface="Verdana"/>
                  <a:cs typeface="Verdana"/>
                  <a:sym typeface="Verdana"/>
                </a:endParaRPr>
              </a:p>
            </p:txBody>
          </p:sp>
          <p:sp>
            <p:nvSpPr>
              <p:cNvPr id="664" name="Google Shape;664;p49"/>
              <p:cNvSpPr/>
              <p:nvPr/>
            </p:nvSpPr>
            <p:spPr>
              <a:xfrm>
                <a:off x="2363229" y="4276160"/>
                <a:ext cx="963604" cy="3078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64.12.15.48</a:t>
                </a:r>
                <a:endParaRPr/>
              </a:p>
            </p:txBody>
          </p:sp>
        </p:grpSp>
        <p:grpSp>
          <p:nvGrpSpPr>
            <p:cNvPr id="665" name="Google Shape;665;p49"/>
            <p:cNvGrpSpPr/>
            <p:nvPr/>
          </p:nvGrpSpPr>
          <p:grpSpPr>
            <a:xfrm>
              <a:off x="4800600" y="3200400"/>
              <a:ext cx="2041134" cy="1637052"/>
              <a:chOff x="5486400" y="3392148"/>
              <a:chExt cx="2041134" cy="1637052"/>
            </a:xfrm>
          </p:grpSpPr>
          <p:pic>
            <p:nvPicPr>
              <p:cNvPr id="666" name="Google Shape;666;p49"/>
              <p:cNvPicPr preferRelativeResize="0"/>
              <p:nvPr/>
            </p:nvPicPr>
            <p:blipFill rotWithShape="1">
              <a:blip r:embed="rId4">
                <a:alphaModFix/>
              </a:blip>
              <a:srcRect b="0" l="0" r="0" t="0"/>
              <a:stretch/>
            </p:blipFill>
            <p:spPr>
              <a:xfrm>
                <a:off x="5943405" y="3799136"/>
                <a:ext cx="1238250" cy="800100"/>
              </a:xfrm>
              <a:prstGeom prst="rect">
                <a:avLst/>
              </a:prstGeom>
              <a:noFill/>
              <a:ln>
                <a:noFill/>
              </a:ln>
            </p:spPr>
          </p:pic>
          <p:sp>
            <p:nvSpPr>
              <p:cNvPr id="667" name="Google Shape;667;p49"/>
              <p:cNvSpPr/>
              <p:nvPr/>
            </p:nvSpPr>
            <p:spPr>
              <a:xfrm>
                <a:off x="5486400" y="3392148"/>
                <a:ext cx="2041134" cy="1637052"/>
              </a:xfrm>
              <a:prstGeom prst="ellipse">
                <a:avLst/>
              </a:prstGeom>
              <a:noFill/>
              <a:ln cap="flat" cmpd="sng" w="255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668" name="Google Shape;668;p49"/>
              <p:cNvSpPr/>
              <p:nvPr/>
            </p:nvSpPr>
            <p:spPr>
              <a:xfrm>
                <a:off x="5832280" y="3557200"/>
                <a:ext cx="1349375" cy="2762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1200">
                    <a:solidFill>
                      <a:schemeClr val="dk1"/>
                    </a:solidFill>
                    <a:latin typeface="Verdana"/>
                    <a:ea typeface="Verdana"/>
                    <a:cs typeface="Verdana"/>
                    <a:sym typeface="Verdana"/>
                  </a:rPr>
                  <a:t>Europe Pool</a:t>
                </a:r>
                <a:endParaRPr/>
              </a:p>
            </p:txBody>
          </p:sp>
          <p:sp>
            <p:nvSpPr>
              <p:cNvPr id="669" name="Google Shape;669;p49"/>
              <p:cNvSpPr/>
              <p:nvPr/>
            </p:nvSpPr>
            <p:spPr>
              <a:xfrm>
                <a:off x="6016172" y="4744521"/>
                <a:ext cx="1000642" cy="19810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VidyoRouter</a:t>
                </a:r>
                <a:endParaRPr/>
              </a:p>
            </p:txBody>
          </p:sp>
          <p:sp>
            <p:nvSpPr>
              <p:cNvPr id="670" name="Google Shape;670;p49"/>
              <p:cNvSpPr/>
              <p:nvPr/>
            </p:nvSpPr>
            <p:spPr>
              <a:xfrm>
                <a:off x="6025105" y="4590682"/>
                <a:ext cx="963604" cy="3078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64.12.15.49</a:t>
                </a:r>
                <a:endParaRPr/>
              </a:p>
            </p:txBody>
          </p:sp>
        </p:grpSp>
      </p:grpSp>
      <p:grpSp>
        <p:nvGrpSpPr>
          <p:cNvPr id="671" name="Google Shape;671;p49"/>
          <p:cNvGrpSpPr/>
          <p:nvPr/>
        </p:nvGrpSpPr>
        <p:grpSpPr>
          <a:xfrm>
            <a:off x="6573838" y="3065860"/>
            <a:ext cx="2997200" cy="931069"/>
            <a:chOff x="105866" y="4285402"/>
            <a:chExt cx="2997655" cy="1241528"/>
          </a:xfrm>
        </p:grpSpPr>
        <p:pic>
          <p:nvPicPr>
            <p:cNvPr id="672" name="Google Shape;672;p49"/>
            <p:cNvPicPr preferRelativeResize="0"/>
            <p:nvPr/>
          </p:nvPicPr>
          <p:blipFill rotWithShape="1">
            <a:blip r:embed="rId3">
              <a:alphaModFix/>
            </a:blip>
            <a:srcRect b="0" l="0" r="0" t="0"/>
            <a:stretch/>
          </p:blipFill>
          <p:spPr>
            <a:xfrm>
              <a:off x="888686" y="4285402"/>
              <a:ext cx="558172" cy="558172"/>
            </a:xfrm>
            <a:prstGeom prst="rect">
              <a:avLst/>
            </a:prstGeom>
            <a:noFill/>
            <a:ln>
              <a:noFill/>
            </a:ln>
          </p:spPr>
        </p:pic>
        <p:sp>
          <p:nvSpPr>
            <p:cNvPr id="673" name="Google Shape;673;p49"/>
            <p:cNvSpPr/>
            <p:nvPr/>
          </p:nvSpPr>
          <p:spPr>
            <a:xfrm>
              <a:off x="105866" y="4814083"/>
              <a:ext cx="2997655" cy="712847"/>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chemeClr val="dk1"/>
                  </a:solidFill>
                  <a:latin typeface="Verdana"/>
                  <a:ea typeface="Verdana"/>
                  <a:cs typeface="Verdana"/>
                  <a:sym typeface="Verdana"/>
                </a:rPr>
                <a:t>Europe Employee</a:t>
              </a:r>
              <a:endParaRPr/>
            </a:p>
            <a:p>
              <a:pPr indent="0" lvl="0" marL="0" marR="0" rtl="0" algn="l">
                <a:spcBef>
                  <a:spcPts val="0"/>
                </a:spcBef>
                <a:spcAft>
                  <a:spcPts val="0"/>
                </a:spcAft>
                <a:buNone/>
              </a:pPr>
              <a:r>
                <a:rPr lang="en-US" sz="900">
                  <a:solidFill>
                    <a:schemeClr val="dk1"/>
                  </a:solidFill>
                  <a:latin typeface="Verdana"/>
                  <a:ea typeface="Verdana"/>
                  <a:cs typeface="Verdana"/>
                  <a:sym typeface="Verdana"/>
                </a:rPr>
                <a:t>*Europe Location Tag Assigned</a:t>
              </a:r>
              <a:endParaRPr/>
            </a:p>
            <a:p>
              <a:pPr indent="0" lvl="0" marL="0" marR="0" rtl="0" algn="ctr">
                <a:spcBef>
                  <a:spcPts val="0"/>
                </a:spcBef>
                <a:spcAft>
                  <a:spcPts val="0"/>
                </a:spcAft>
                <a:buNone/>
              </a:pPr>
              <a:r>
                <a:t/>
              </a:r>
              <a:endParaRPr sz="900">
                <a:solidFill>
                  <a:schemeClr val="dk1"/>
                </a:solidFill>
                <a:latin typeface="Verdana"/>
                <a:ea typeface="Verdana"/>
                <a:cs typeface="Verdana"/>
                <a:sym typeface="Verdana"/>
              </a:endParaRPr>
            </a:p>
          </p:txBody>
        </p:sp>
      </p:grpSp>
      <p:cxnSp>
        <p:nvCxnSpPr>
          <p:cNvPr id="674" name="Google Shape;674;p49"/>
          <p:cNvCxnSpPr>
            <a:stCxn id="672" idx="0"/>
            <a:endCxn id="667" idx="6"/>
          </p:cNvCxnSpPr>
          <p:nvPr/>
        </p:nvCxnSpPr>
        <p:spPr>
          <a:xfrm flipH="1" rot="5400000">
            <a:off x="7026133" y="2456410"/>
            <a:ext cx="136500" cy="1082400"/>
          </a:xfrm>
          <a:prstGeom prst="curvedConnector2">
            <a:avLst/>
          </a:prstGeom>
          <a:noFill/>
          <a:ln cap="flat" cmpd="sng" w="25400">
            <a:solidFill>
              <a:schemeClr val="dk1"/>
            </a:solidFill>
            <a:prstDash val="solid"/>
            <a:round/>
            <a:headEnd len="sm" w="sm" type="none"/>
            <a:tailEnd len="med" w="med" type="stealth"/>
          </a:ln>
        </p:spPr>
      </p:cxnSp>
      <p:cxnSp>
        <p:nvCxnSpPr>
          <p:cNvPr id="675" name="Google Shape;675;p49"/>
          <p:cNvCxnSpPr>
            <a:stCxn id="672" idx="0"/>
            <a:endCxn id="657" idx="3"/>
          </p:cNvCxnSpPr>
          <p:nvPr/>
        </p:nvCxnSpPr>
        <p:spPr>
          <a:xfrm flipH="1" rot="5400000">
            <a:off x="5875783" y="1306060"/>
            <a:ext cx="943800" cy="2575800"/>
          </a:xfrm>
          <a:prstGeom prst="curvedConnector2">
            <a:avLst/>
          </a:prstGeom>
          <a:noFill/>
          <a:ln cap="flat" cmpd="sng" w="25400">
            <a:solidFill>
              <a:schemeClr val="dk1"/>
            </a:solidFill>
            <a:prstDash val="dash"/>
            <a:round/>
            <a:headEnd len="sm" w="sm" type="none"/>
            <a:tailEnd len="med" w="med" type="stealth"/>
          </a:ln>
        </p:spPr>
      </p:cxnSp>
      <p:cxnSp>
        <p:nvCxnSpPr>
          <p:cNvPr id="676" name="Google Shape;676;p49"/>
          <p:cNvCxnSpPr/>
          <p:nvPr/>
        </p:nvCxnSpPr>
        <p:spPr>
          <a:xfrm flipH="1" rot="10800000">
            <a:off x="3956050" y="2934891"/>
            <a:ext cx="996950" cy="15478"/>
          </a:xfrm>
          <a:prstGeom prst="straightConnector1">
            <a:avLst/>
          </a:prstGeom>
          <a:noFill/>
          <a:ln cap="flat" cmpd="sng" w="25400">
            <a:solidFill>
              <a:schemeClr val="dk1"/>
            </a:solidFill>
            <a:prstDash val="solid"/>
            <a:round/>
            <a:headEnd len="med" w="med" type="stealth"/>
            <a:tailEnd len="med" w="med" type="stealth"/>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cxnSp>
        <p:nvCxnSpPr>
          <p:cNvPr id="681" name="Google Shape;681;p50"/>
          <p:cNvCxnSpPr/>
          <p:nvPr/>
        </p:nvCxnSpPr>
        <p:spPr>
          <a:xfrm flipH="1">
            <a:off x="3398839" y="1922808"/>
            <a:ext cx="3598861" cy="269134"/>
          </a:xfrm>
          <a:prstGeom prst="straightConnector1">
            <a:avLst/>
          </a:prstGeom>
          <a:noFill/>
          <a:ln cap="flat" cmpd="sng" w="25400">
            <a:solidFill>
              <a:schemeClr val="dk1"/>
            </a:solidFill>
            <a:prstDash val="dash"/>
            <a:round/>
            <a:headEnd len="sm" w="sm" type="none"/>
            <a:tailEnd len="med" w="med" type="stealth"/>
          </a:ln>
        </p:spPr>
      </p:cxnSp>
      <p:sp>
        <p:nvSpPr>
          <p:cNvPr id="682" name="Google Shape;682;p5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NAT IP Rules</a:t>
            </a:r>
            <a:endParaRPr/>
          </a:p>
        </p:txBody>
      </p:sp>
      <p:pic>
        <p:nvPicPr>
          <p:cNvPr id="683" name="Google Shape;683;p50"/>
          <p:cNvPicPr preferRelativeResize="0"/>
          <p:nvPr>
            <p:ph idx="1" type="body"/>
          </p:nvPr>
        </p:nvPicPr>
        <p:blipFill rotWithShape="1">
          <a:blip r:embed="rId3">
            <a:alphaModFix/>
          </a:blip>
          <a:srcRect b="0" l="0" r="0" t="0"/>
          <a:stretch/>
        </p:blipFill>
        <p:spPr>
          <a:xfrm>
            <a:off x="5943600" y="2849166"/>
            <a:ext cx="1238250" cy="600075"/>
          </a:xfrm>
          <a:prstGeom prst="rect">
            <a:avLst/>
          </a:prstGeom>
          <a:noFill/>
          <a:ln>
            <a:noFill/>
          </a:ln>
        </p:spPr>
      </p:pic>
      <p:pic>
        <p:nvPicPr>
          <p:cNvPr id="684" name="Google Shape;684;p50"/>
          <p:cNvPicPr preferRelativeResize="0"/>
          <p:nvPr/>
        </p:nvPicPr>
        <p:blipFill rotWithShape="1">
          <a:blip r:embed="rId3">
            <a:alphaModFix/>
          </a:blip>
          <a:srcRect b="0" l="0" r="0" t="0"/>
          <a:stretch/>
        </p:blipFill>
        <p:spPr>
          <a:xfrm>
            <a:off x="2211388" y="2646760"/>
            <a:ext cx="1238250" cy="600075"/>
          </a:xfrm>
          <a:prstGeom prst="rect">
            <a:avLst/>
          </a:prstGeom>
          <a:noFill/>
          <a:ln>
            <a:noFill/>
          </a:ln>
        </p:spPr>
      </p:pic>
      <p:sp>
        <p:nvSpPr>
          <p:cNvPr id="685" name="Google Shape;685;p50"/>
          <p:cNvSpPr/>
          <p:nvPr/>
        </p:nvSpPr>
        <p:spPr>
          <a:xfrm>
            <a:off x="5486401" y="2544366"/>
            <a:ext cx="2041525" cy="1227534"/>
          </a:xfrm>
          <a:prstGeom prst="ellipse">
            <a:avLst/>
          </a:prstGeom>
          <a:noFill/>
          <a:ln cap="flat" cmpd="sng" w="255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686" name="Google Shape;686;p50"/>
          <p:cNvSpPr/>
          <p:nvPr/>
        </p:nvSpPr>
        <p:spPr>
          <a:xfrm>
            <a:off x="1779588" y="2321719"/>
            <a:ext cx="2030412" cy="1221581"/>
          </a:xfrm>
          <a:prstGeom prst="ellipse">
            <a:avLst/>
          </a:prstGeom>
          <a:noFill/>
          <a:ln cap="flat" cmpd="sng" w="255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687" name="Google Shape;687;p50"/>
          <p:cNvSpPr/>
          <p:nvPr/>
        </p:nvSpPr>
        <p:spPr>
          <a:xfrm>
            <a:off x="2106614" y="2439591"/>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Internal Pool</a:t>
            </a:r>
            <a:endParaRPr/>
          </a:p>
        </p:txBody>
      </p:sp>
      <p:sp>
        <p:nvSpPr>
          <p:cNvPr id="688" name="Google Shape;688;p50"/>
          <p:cNvSpPr/>
          <p:nvPr/>
        </p:nvSpPr>
        <p:spPr>
          <a:xfrm>
            <a:off x="5832476" y="2668191"/>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Public Pool</a:t>
            </a:r>
            <a:endParaRPr/>
          </a:p>
        </p:txBody>
      </p:sp>
      <p:cxnSp>
        <p:nvCxnSpPr>
          <p:cNvPr id="689" name="Google Shape;689;p50"/>
          <p:cNvCxnSpPr/>
          <p:nvPr/>
        </p:nvCxnSpPr>
        <p:spPr>
          <a:xfrm>
            <a:off x="4267200" y="1314450"/>
            <a:ext cx="2" cy="2239566"/>
          </a:xfrm>
          <a:prstGeom prst="straightConnector1">
            <a:avLst/>
          </a:prstGeom>
          <a:noFill/>
          <a:ln cap="flat" cmpd="sng" w="38100">
            <a:solidFill>
              <a:schemeClr val="accent4"/>
            </a:solidFill>
            <a:prstDash val="solid"/>
            <a:round/>
            <a:headEnd len="sm" w="sm" type="none"/>
            <a:tailEnd len="sm" w="sm" type="none"/>
          </a:ln>
        </p:spPr>
      </p:cxnSp>
      <p:pic>
        <p:nvPicPr>
          <p:cNvPr id="690" name="Google Shape;690;p50"/>
          <p:cNvPicPr preferRelativeResize="0"/>
          <p:nvPr/>
        </p:nvPicPr>
        <p:blipFill rotWithShape="1">
          <a:blip r:embed="rId4">
            <a:alphaModFix/>
          </a:blip>
          <a:srcRect b="0" l="0" r="0" t="0"/>
          <a:stretch/>
        </p:blipFill>
        <p:spPr>
          <a:xfrm>
            <a:off x="889001" y="3213497"/>
            <a:ext cx="557213" cy="419100"/>
          </a:xfrm>
          <a:prstGeom prst="rect">
            <a:avLst/>
          </a:prstGeom>
          <a:noFill/>
          <a:ln>
            <a:noFill/>
          </a:ln>
        </p:spPr>
      </p:pic>
      <p:sp>
        <p:nvSpPr>
          <p:cNvPr id="691" name="Google Shape;691;p50"/>
          <p:cNvSpPr/>
          <p:nvPr/>
        </p:nvSpPr>
        <p:spPr>
          <a:xfrm>
            <a:off x="2290763" y="3331369"/>
            <a:ext cx="1027112"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VidyoRouter</a:t>
            </a:r>
            <a:endParaRPr b="1" sz="700">
              <a:solidFill>
                <a:srgbClr val="000000"/>
              </a:solidFill>
              <a:latin typeface="Verdana"/>
              <a:ea typeface="Verdana"/>
              <a:cs typeface="Verdana"/>
              <a:sym typeface="Verdana"/>
            </a:endParaRPr>
          </a:p>
        </p:txBody>
      </p:sp>
      <p:sp>
        <p:nvSpPr>
          <p:cNvPr id="692" name="Google Shape;692;p50"/>
          <p:cNvSpPr/>
          <p:nvPr/>
        </p:nvSpPr>
        <p:spPr>
          <a:xfrm>
            <a:off x="6016626" y="3558778"/>
            <a:ext cx="1000125" cy="14763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VidyoRouter</a:t>
            </a:r>
            <a:endParaRPr/>
          </a:p>
        </p:txBody>
      </p:sp>
      <p:cxnSp>
        <p:nvCxnSpPr>
          <p:cNvPr id="693" name="Google Shape;693;p50"/>
          <p:cNvCxnSpPr>
            <a:stCxn id="686" idx="6"/>
            <a:endCxn id="685" idx="2"/>
          </p:cNvCxnSpPr>
          <p:nvPr/>
        </p:nvCxnSpPr>
        <p:spPr>
          <a:xfrm>
            <a:off x="3810000" y="2932509"/>
            <a:ext cx="1676400" cy="225600"/>
          </a:xfrm>
          <a:prstGeom prst="straightConnector1">
            <a:avLst/>
          </a:prstGeom>
          <a:noFill/>
          <a:ln cap="flat" cmpd="sng" w="25400">
            <a:solidFill>
              <a:schemeClr val="dk1"/>
            </a:solidFill>
            <a:prstDash val="solid"/>
            <a:round/>
            <a:headEnd len="med" w="med" type="stealth"/>
            <a:tailEnd len="med" w="med" type="stealth"/>
          </a:ln>
        </p:spPr>
      </p:cxnSp>
      <p:cxnSp>
        <p:nvCxnSpPr>
          <p:cNvPr id="694" name="Google Shape;694;p50"/>
          <p:cNvCxnSpPr>
            <a:stCxn id="690" idx="0"/>
            <a:endCxn id="686" idx="2"/>
          </p:cNvCxnSpPr>
          <p:nvPr/>
        </p:nvCxnSpPr>
        <p:spPr>
          <a:xfrm rot="-5400000">
            <a:off x="1333057" y="2766947"/>
            <a:ext cx="281100" cy="612000"/>
          </a:xfrm>
          <a:prstGeom prst="curvedConnector2">
            <a:avLst/>
          </a:prstGeom>
          <a:noFill/>
          <a:ln cap="flat" cmpd="sng" w="25400">
            <a:solidFill>
              <a:schemeClr val="dk1"/>
            </a:solidFill>
            <a:prstDash val="solid"/>
            <a:round/>
            <a:headEnd len="sm" w="sm" type="none"/>
            <a:tailEnd len="med" w="med" type="stealth"/>
          </a:ln>
        </p:spPr>
      </p:cxnSp>
      <p:sp>
        <p:nvSpPr>
          <p:cNvPr id="695" name="Google Shape;695;p50"/>
          <p:cNvSpPr/>
          <p:nvPr/>
        </p:nvSpPr>
        <p:spPr>
          <a:xfrm>
            <a:off x="4840289" y="1114425"/>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WAN</a:t>
            </a:r>
            <a:endParaRPr b="1" sz="1200">
              <a:solidFill>
                <a:srgbClr val="000000"/>
              </a:solidFill>
              <a:latin typeface="Verdana"/>
              <a:ea typeface="Verdana"/>
              <a:cs typeface="Verdana"/>
              <a:sym typeface="Verdana"/>
            </a:endParaRPr>
          </a:p>
        </p:txBody>
      </p:sp>
      <p:sp>
        <p:nvSpPr>
          <p:cNvPr id="696" name="Google Shape;696;p50"/>
          <p:cNvSpPr/>
          <p:nvPr/>
        </p:nvSpPr>
        <p:spPr>
          <a:xfrm>
            <a:off x="2155826" y="10858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b="1" sz="1600">
              <a:solidFill>
                <a:srgbClr val="000000"/>
              </a:solidFill>
              <a:latin typeface="Verdana"/>
              <a:ea typeface="Verdana"/>
              <a:cs typeface="Verdana"/>
              <a:sym typeface="Verdana"/>
            </a:endParaRPr>
          </a:p>
        </p:txBody>
      </p:sp>
      <p:sp>
        <p:nvSpPr>
          <p:cNvPr id="697" name="Google Shape;697;p50"/>
          <p:cNvSpPr/>
          <p:nvPr/>
        </p:nvSpPr>
        <p:spPr>
          <a:xfrm>
            <a:off x="38100" y="3489723"/>
            <a:ext cx="29972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Employee</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Local IP - 10.10.10.105</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External/NAT’d IP – 10.10.10.105</a:t>
            </a:r>
            <a:endParaRPr/>
          </a:p>
          <a:p>
            <a:pPr indent="0" lvl="0" marL="0" marR="0" rtl="0" algn="ctr">
              <a:spcBef>
                <a:spcPts val="0"/>
              </a:spcBef>
              <a:spcAft>
                <a:spcPts val="0"/>
              </a:spcAft>
              <a:buNone/>
            </a:pPr>
            <a:r>
              <a:t/>
            </a:r>
            <a:endParaRPr sz="900">
              <a:solidFill>
                <a:srgbClr val="000000"/>
              </a:solidFill>
              <a:latin typeface="Verdana"/>
              <a:ea typeface="Verdana"/>
              <a:cs typeface="Verdana"/>
              <a:sym typeface="Verdana"/>
            </a:endParaRPr>
          </a:p>
        </p:txBody>
      </p:sp>
      <p:sp>
        <p:nvSpPr>
          <p:cNvPr id="698" name="Google Shape;698;p50"/>
          <p:cNvSpPr txBox="1"/>
          <p:nvPr/>
        </p:nvSpPr>
        <p:spPr>
          <a:xfrm>
            <a:off x="0" y="4025504"/>
            <a:ext cx="9105900" cy="10287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Employee will be captured by a single IP rule with the local IP </a:t>
            </a:r>
            <a:r>
              <a:rPr b="1" lang="en-US" sz="1600" u="sng">
                <a:solidFill>
                  <a:schemeClr val="dk1"/>
                </a:solidFill>
                <a:latin typeface="Arial"/>
                <a:ea typeface="Arial"/>
                <a:cs typeface="Arial"/>
                <a:sym typeface="Arial"/>
              </a:rPr>
              <a:t>AND</a:t>
            </a:r>
            <a:r>
              <a:rPr lang="en-US" sz="1600">
                <a:solidFill>
                  <a:schemeClr val="dk1"/>
                </a:solidFill>
                <a:latin typeface="Arial"/>
                <a:ea typeface="Arial"/>
                <a:cs typeface="Arial"/>
                <a:sym typeface="Arial"/>
              </a:rPr>
              <a:t> external/NAT IP range set to 10.10.10.0/24 and routed to the Internal Pool</a:t>
            </a:r>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VidyoMobile guest will be captured by a Catch All rule (0.0.0.0/0) and routed to the Public Pool</a:t>
            </a:r>
            <a:endParaRPr/>
          </a:p>
        </p:txBody>
      </p:sp>
      <p:pic>
        <p:nvPicPr>
          <p:cNvPr descr="http://034f043.netsolhost.com/wordpress/wp-content/uploads/2011/10/vidyo_mobile.jpg" id="699" name="Google Shape;699;p50"/>
          <p:cNvPicPr preferRelativeResize="0"/>
          <p:nvPr/>
        </p:nvPicPr>
        <p:blipFill rotWithShape="1">
          <a:blip r:embed="rId5">
            <a:alphaModFix/>
          </a:blip>
          <a:srcRect b="0" l="0" r="0" t="0"/>
          <a:stretch/>
        </p:blipFill>
        <p:spPr>
          <a:xfrm>
            <a:off x="7405688" y="1189435"/>
            <a:ext cx="709612" cy="516731"/>
          </a:xfrm>
          <a:prstGeom prst="rect">
            <a:avLst/>
          </a:prstGeom>
          <a:noFill/>
          <a:ln>
            <a:noFill/>
          </a:ln>
        </p:spPr>
      </p:pic>
      <p:sp>
        <p:nvSpPr>
          <p:cNvPr id="700" name="Google Shape;700;p50"/>
          <p:cNvSpPr/>
          <p:nvPr/>
        </p:nvSpPr>
        <p:spPr>
          <a:xfrm>
            <a:off x="6997700" y="1657350"/>
            <a:ext cx="2971800" cy="5309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VidyoMobile Guest</a:t>
            </a:r>
            <a:endParaRPr/>
          </a:p>
          <a:p>
            <a:pPr indent="0" lvl="0" marL="0" marR="0" rtl="0" algn="l">
              <a:spcBef>
                <a:spcPts val="0"/>
              </a:spcBef>
              <a:spcAft>
                <a:spcPts val="0"/>
              </a:spcAft>
              <a:buNone/>
            </a:pPr>
            <a:r>
              <a:rPr lang="en-US" sz="900">
                <a:solidFill>
                  <a:srgbClr val="0000FF"/>
                </a:solidFill>
                <a:latin typeface="Verdana"/>
                <a:ea typeface="Verdana"/>
                <a:cs typeface="Verdana"/>
                <a:sym typeface="Verdana"/>
              </a:rPr>
              <a:t>Local IP – 10.10.10.184</a:t>
            </a:r>
            <a:endParaRPr/>
          </a:p>
          <a:p>
            <a:pPr indent="0" lvl="0" marL="0" marR="0" rtl="0" algn="l">
              <a:spcBef>
                <a:spcPts val="0"/>
              </a:spcBef>
              <a:spcAft>
                <a:spcPts val="0"/>
              </a:spcAft>
              <a:buNone/>
            </a:pPr>
            <a:r>
              <a:rPr lang="en-US" sz="900">
                <a:solidFill>
                  <a:srgbClr val="0000FF"/>
                </a:solidFill>
                <a:latin typeface="Verdana"/>
                <a:ea typeface="Verdana"/>
                <a:cs typeface="Verdana"/>
                <a:sym typeface="Verdana"/>
              </a:rPr>
              <a:t>External/NAT’d IP – 160.79.220.2</a:t>
            </a:r>
            <a:endParaRPr/>
          </a:p>
        </p:txBody>
      </p:sp>
      <p:pic>
        <p:nvPicPr>
          <p:cNvPr id="701" name="Google Shape;701;p50"/>
          <p:cNvPicPr preferRelativeResize="0"/>
          <p:nvPr/>
        </p:nvPicPr>
        <p:blipFill rotWithShape="1">
          <a:blip r:embed="rId3">
            <a:alphaModFix/>
          </a:blip>
          <a:srcRect b="0" l="0" r="0" t="0"/>
          <a:stretch/>
        </p:blipFill>
        <p:spPr>
          <a:xfrm>
            <a:off x="2190750" y="1371600"/>
            <a:ext cx="1238250" cy="600075"/>
          </a:xfrm>
          <a:prstGeom prst="rect">
            <a:avLst/>
          </a:prstGeom>
          <a:noFill/>
          <a:ln>
            <a:noFill/>
          </a:ln>
        </p:spPr>
      </p:pic>
      <p:sp>
        <p:nvSpPr>
          <p:cNvPr id="702" name="Google Shape;702;p50"/>
          <p:cNvSpPr/>
          <p:nvPr/>
        </p:nvSpPr>
        <p:spPr>
          <a:xfrm>
            <a:off x="2220914" y="2113360"/>
            <a:ext cx="1177925" cy="157163"/>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900">
                <a:solidFill>
                  <a:srgbClr val="000000"/>
                </a:solidFill>
                <a:latin typeface="Verdana"/>
                <a:ea typeface="Verdana"/>
                <a:cs typeface="Verdana"/>
                <a:sym typeface="Verdana"/>
              </a:rPr>
              <a:t>VidyoManager</a:t>
            </a:r>
            <a:endParaRPr b="1" sz="700">
              <a:solidFill>
                <a:srgbClr val="000000"/>
              </a:solidFill>
              <a:latin typeface="Verdana"/>
              <a:ea typeface="Verdana"/>
              <a:cs typeface="Verdana"/>
              <a:sym typeface="Verdana"/>
            </a:endParaRPr>
          </a:p>
        </p:txBody>
      </p:sp>
      <p:sp>
        <p:nvSpPr>
          <p:cNvPr id="703" name="Google Shape;703;p50"/>
          <p:cNvSpPr/>
          <p:nvPr/>
        </p:nvSpPr>
        <p:spPr>
          <a:xfrm>
            <a:off x="2290763" y="1953817"/>
            <a:ext cx="8819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10.10.10.6</a:t>
            </a:r>
            <a:endParaRPr/>
          </a:p>
        </p:txBody>
      </p:sp>
      <p:cxnSp>
        <p:nvCxnSpPr>
          <p:cNvPr id="704" name="Google Shape;704;p50"/>
          <p:cNvCxnSpPr>
            <a:stCxn id="690" idx="0"/>
            <a:endCxn id="702" idx="1"/>
          </p:cNvCxnSpPr>
          <p:nvPr/>
        </p:nvCxnSpPr>
        <p:spPr>
          <a:xfrm rot="-5400000">
            <a:off x="1183507" y="2176097"/>
            <a:ext cx="1021500" cy="1053300"/>
          </a:xfrm>
          <a:prstGeom prst="curvedConnector2">
            <a:avLst/>
          </a:prstGeom>
          <a:noFill/>
          <a:ln cap="flat" cmpd="sng" w="25400">
            <a:solidFill>
              <a:schemeClr val="dk1"/>
            </a:solidFill>
            <a:prstDash val="dash"/>
            <a:round/>
            <a:headEnd len="sm" w="sm" type="none"/>
            <a:tailEnd len="med" w="med" type="stealth"/>
          </a:ln>
        </p:spPr>
      </p:cxnSp>
      <p:sp>
        <p:nvSpPr>
          <p:cNvPr id="705" name="Google Shape;705;p50"/>
          <p:cNvSpPr/>
          <p:nvPr/>
        </p:nvSpPr>
        <p:spPr>
          <a:xfrm>
            <a:off x="4295776" y="1838325"/>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64.12.15.46</a:t>
            </a:r>
            <a:endParaRPr/>
          </a:p>
        </p:txBody>
      </p:sp>
      <p:sp>
        <p:nvSpPr>
          <p:cNvPr id="706" name="Google Shape;706;p50"/>
          <p:cNvSpPr/>
          <p:nvPr/>
        </p:nvSpPr>
        <p:spPr>
          <a:xfrm>
            <a:off x="4210050" y="2077641"/>
            <a:ext cx="152400" cy="79772"/>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707" name="Google Shape;707;p50"/>
          <p:cNvSpPr/>
          <p:nvPr/>
        </p:nvSpPr>
        <p:spPr>
          <a:xfrm>
            <a:off x="4267201" y="2714625"/>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64.12.15.47</a:t>
            </a:r>
            <a:endParaRPr/>
          </a:p>
        </p:txBody>
      </p:sp>
      <p:cxnSp>
        <p:nvCxnSpPr>
          <p:cNvPr id="708" name="Google Shape;708;p50"/>
          <p:cNvCxnSpPr>
            <a:stCxn id="700" idx="1"/>
            <a:endCxn id="685" idx="0"/>
          </p:cNvCxnSpPr>
          <p:nvPr/>
        </p:nvCxnSpPr>
        <p:spPr>
          <a:xfrm flipH="1">
            <a:off x="6507200" y="1922808"/>
            <a:ext cx="490500" cy="621600"/>
          </a:xfrm>
          <a:prstGeom prst="curvedConnector2">
            <a:avLst/>
          </a:prstGeom>
          <a:noFill/>
          <a:ln cap="flat" cmpd="sng" w="25400">
            <a:solidFill>
              <a:schemeClr val="dk1"/>
            </a:solidFill>
            <a:prstDash val="solid"/>
            <a:round/>
            <a:headEnd len="sm" w="sm" type="none"/>
            <a:tailEnd len="med" w="med" type="stealth"/>
          </a:ln>
        </p:spPr>
      </p:cxnSp>
      <p:sp>
        <p:nvSpPr>
          <p:cNvPr id="709" name="Google Shape;709;p50"/>
          <p:cNvSpPr/>
          <p:nvPr/>
        </p:nvSpPr>
        <p:spPr>
          <a:xfrm>
            <a:off x="4200525" y="2949178"/>
            <a:ext cx="152400" cy="79772"/>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710" name="Google Shape;710;p50"/>
          <p:cNvSpPr/>
          <p:nvPr/>
        </p:nvSpPr>
        <p:spPr>
          <a:xfrm>
            <a:off x="2363788" y="3207544"/>
            <a:ext cx="8819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10.10.10.7</a:t>
            </a:r>
            <a:endParaRPr/>
          </a:p>
        </p:txBody>
      </p:sp>
      <p:sp>
        <p:nvSpPr>
          <p:cNvPr id="711" name="Google Shape;711;p50"/>
          <p:cNvSpPr/>
          <p:nvPr/>
        </p:nvSpPr>
        <p:spPr>
          <a:xfrm>
            <a:off x="6024563" y="3443288"/>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64.12.15.48</a:t>
            </a:r>
            <a:endParaRPr/>
          </a:p>
        </p:txBody>
      </p:sp>
      <p:sp>
        <p:nvSpPr>
          <p:cNvPr id="712" name="Google Shape;712;p50"/>
          <p:cNvSpPr/>
          <p:nvPr/>
        </p:nvSpPr>
        <p:spPr>
          <a:xfrm>
            <a:off x="3594100" y="3540919"/>
            <a:ext cx="1346200" cy="2000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cxnSp>
        <p:nvCxnSpPr>
          <p:cNvPr id="717" name="Google Shape;717;p51"/>
          <p:cNvCxnSpPr/>
          <p:nvPr/>
        </p:nvCxnSpPr>
        <p:spPr>
          <a:xfrm flipH="1">
            <a:off x="4630738" y="2024063"/>
            <a:ext cx="1693862" cy="372666"/>
          </a:xfrm>
          <a:prstGeom prst="straightConnector1">
            <a:avLst/>
          </a:prstGeom>
          <a:noFill/>
          <a:ln cap="flat" cmpd="sng" w="25400">
            <a:solidFill>
              <a:schemeClr val="dk1"/>
            </a:solidFill>
            <a:prstDash val="dash"/>
            <a:round/>
            <a:headEnd len="sm" w="sm" type="none"/>
            <a:tailEnd len="med" w="med" type="stealth"/>
          </a:ln>
        </p:spPr>
      </p:cxnSp>
      <p:cxnSp>
        <p:nvCxnSpPr>
          <p:cNvPr id="718" name="Google Shape;718;p51"/>
          <p:cNvCxnSpPr/>
          <p:nvPr/>
        </p:nvCxnSpPr>
        <p:spPr>
          <a:xfrm>
            <a:off x="5105400" y="3203972"/>
            <a:ext cx="1517650" cy="228600"/>
          </a:xfrm>
          <a:prstGeom prst="straightConnector1">
            <a:avLst/>
          </a:prstGeom>
          <a:noFill/>
          <a:ln cap="flat" cmpd="sng" w="25400">
            <a:solidFill>
              <a:schemeClr val="dk1"/>
            </a:solidFill>
            <a:prstDash val="solid"/>
            <a:round/>
            <a:headEnd len="med" w="med" type="stealth"/>
            <a:tailEnd len="med" w="med" type="stealth"/>
          </a:ln>
        </p:spPr>
      </p:cxnSp>
      <p:sp>
        <p:nvSpPr>
          <p:cNvPr id="719" name="Google Shape;719;p5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NAT with DMZ IP Rule</a:t>
            </a:r>
            <a:endParaRPr/>
          </a:p>
        </p:txBody>
      </p:sp>
      <p:pic>
        <p:nvPicPr>
          <p:cNvPr id="720" name="Google Shape;720;p51"/>
          <p:cNvPicPr preferRelativeResize="0"/>
          <p:nvPr>
            <p:ph idx="1" type="body"/>
          </p:nvPr>
        </p:nvPicPr>
        <p:blipFill rotWithShape="1">
          <a:blip r:embed="rId3">
            <a:alphaModFix/>
          </a:blip>
          <a:srcRect b="0" l="0" r="0" t="0"/>
          <a:stretch/>
        </p:blipFill>
        <p:spPr>
          <a:xfrm>
            <a:off x="7059613" y="3050381"/>
            <a:ext cx="1238250" cy="600075"/>
          </a:xfrm>
          <a:prstGeom prst="rect">
            <a:avLst/>
          </a:prstGeom>
          <a:noFill/>
          <a:ln>
            <a:noFill/>
          </a:ln>
        </p:spPr>
      </p:pic>
      <p:pic>
        <p:nvPicPr>
          <p:cNvPr id="721" name="Google Shape;721;p51"/>
          <p:cNvPicPr preferRelativeResize="0"/>
          <p:nvPr/>
        </p:nvPicPr>
        <p:blipFill rotWithShape="1">
          <a:blip r:embed="rId3">
            <a:alphaModFix/>
          </a:blip>
          <a:srcRect b="0" l="0" r="0" t="0"/>
          <a:stretch/>
        </p:blipFill>
        <p:spPr>
          <a:xfrm>
            <a:off x="3486150" y="2861072"/>
            <a:ext cx="1238250" cy="600075"/>
          </a:xfrm>
          <a:prstGeom prst="rect">
            <a:avLst/>
          </a:prstGeom>
          <a:noFill/>
          <a:ln>
            <a:noFill/>
          </a:ln>
        </p:spPr>
      </p:pic>
      <p:sp>
        <p:nvSpPr>
          <p:cNvPr id="722" name="Google Shape;722;p51"/>
          <p:cNvSpPr/>
          <p:nvPr/>
        </p:nvSpPr>
        <p:spPr>
          <a:xfrm>
            <a:off x="3051176" y="2586038"/>
            <a:ext cx="2054225" cy="1235869"/>
          </a:xfrm>
          <a:prstGeom prst="ellipse">
            <a:avLst/>
          </a:prstGeom>
          <a:noFill/>
          <a:ln cap="flat" cmpd="sng" w="2555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723" name="Google Shape;723;p51"/>
          <p:cNvSpPr/>
          <p:nvPr/>
        </p:nvSpPr>
        <p:spPr>
          <a:xfrm>
            <a:off x="3375026" y="2693194"/>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Internal Pool</a:t>
            </a:r>
            <a:endParaRPr/>
          </a:p>
        </p:txBody>
      </p:sp>
      <p:sp>
        <p:nvSpPr>
          <p:cNvPr id="724" name="Google Shape;724;p51"/>
          <p:cNvSpPr/>
          <p:nvPr/>
        </p:nvSpPr>
        <p:spPr>
          <a:xfrm>
            <a:off x="6942139" y="2869407"/>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Public Pool</a:t>
            </a:r>
            <a:endParaRPr/>
          </a:p>
        </p:txBody>
      </p:sp>
      <p:cxnSp>
        <p:nvCxnSpPr>
          <p:cNvPr id="725" name="Google Shape;725;p51"/>
          <p:cNvCxnSpPr/>
          <p:nvPr/>
        </p:nvCxnSpPr>
        <p:spPr>
          <a:xfrm>
            <a:off x="2514600" y="1421607"/>
            <a:ext cx="0" cy="2055019"/>
          </a:xfrm>
          <a:prstGeom prst="straightConnector1">
            <a:avLst/>
          </a:prstGeom>
          <a:noFill/>
          <a:ln cap="flat" cmpd="sng" w="38100">
            <a:solidFill>
              <a:schemeClr val="accent4"/>
            </a:solidFill>
            <a:prstDash val="solid"/>
            <a:round/>
            <a:headEnd len="sm" w="sm" type="none"/>
            <a:tailEnd len="sm" w="sm" type="none"/>
          </a:ln>
        </p:spPr>
      </p:cxnSp>
      <p:sp>
        <p:nvSpPr>
          <p:cNvPr id="726" name="Google Shape;726;p51"/>
          <p:cNvSpPr/>
          <p:nvPr/>
        </p:nvSpPr>
        <p:spPr>
          <a:xfrm>
            <a:off x="3587750" y="3557588"/>
            <a:ext cx="914400"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800">
                <a:solidFill>
                  <a:srgbClr val="000000"/>
                </a:solidFill>
                <a:latin typeface="Verdana"/>
                <a:ea typeface="Verdana"/>
                <a:cs typeface="Verdana"/>
                <a:sym typeface="Verdana"/>
              </a:rPr>
              <a:t>VidyoRouter</a:t>
            </a:r>
            <a:endParaRPr b="1" sz="700">
              <a:solidFill>
                <a:srgbClr val="000000"/>
              </a:solidFill>
              <a:latin typeface="Verdana"/>
              <a:ea typeface="Verdana"/>
              <a:cs typeface="Verdana"/>
              <a:sym typeface="Verdana"/>
            </a:endParaRPr>
          </a:p>
        </p:txBody>
      </p:sp>
      <p:sp>
        <p:nvSpPr>
          <p:cNvPr id="727" name="Google Shape;727;p51"/>
          <p:cNvSpPr/>
          <p:nvPr/>
        </p:nvSpPr>
        <p:spPr>
          <a:xfrm>
            <a:off x="7186613" y="3857625"/>
            <a:ext cx="914400" cy="15001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800">
                <a:solidFill>
                  <a:srgbClr val="000000"/>
                </a:solidFill>
                <a:latin typeface="Verdana"/>
                <a:ea typeface="Verdana"/>
                <a:cs typeface="Verdana"/>
                <a:sym typeface="Verdana"/>
              </a:rPr>
              <a:t>VidyoRouter</a:t>
            </a:r>
            <a:endParaRPr/>
          </a:p>
        </p:txBody>
      </p:sp>
      <p:sp>
        <p:nvSpPr>
          <p:cNvPr id="728" name="Google Shape;728;p51"/>
          <p:cNvSpPr/>
          <p:nvPr/>
        </p:nvSpPr>
        <p:spPr>
          <a:xfrm>
            <a:off x="1689100" y="3476625"/>
            <a:ext cx="1346200" cy="201216"/>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a:p>
        </p:txBody>
      </p:sp>
      <p:sp>
        <p:nvSpPr>
          <p:cNvPr id="729" name="Google Shape;729;p51"/>
          <p:cNvSpPr/>
          <p:nvPr/>
        </p:nvSpPr>
        <p:spPr>
          <a:xfrm>
            <a:off x="7032626" y="1200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WAN</a:t>
            </a:r>
            <a:endParaRPr b="1" sz="1200">
              <a:solidFill>
                <a:srgbClr val="000000"/>
              </a:solidFill>
              <a:latin typeface="Verdana"/>
              <a:ea typeface="Verdana"/>
              <a:cs typeface="Verdana"/>
              <a:sym typeface="Verdana"/>
            </a:endParaRPr>
          </a:p>
        </p:txBody>
      </p:sp>
      <p:sp>
        <p:nvSpPr>
          <p:cNvPr id="730" name="Google Shape;730;p51"/>
          <p:cNvSpPr/>
          <p:nvPr/>
        </p:nvSpPr>
        <p:spPr>
          <a:xfrm>
            <a:off x="304801" y="1200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LAN</a:t>
            </a:r>
            <a:endParaRPr/>
          </a:p>
        </p:txBody>
      </p:sp>
      <p:sp>
        <p:nvSpPr>
          <p:cNvPr id="731" name="Google Shape;731;p51"/>
          <p:cNvSpPr txBox="1"/>
          <p:nvPr/>
        </p:nvSpPr>
        <p:spPr>
          <a:xfrm>
            <a:off x="-76200" y="3867150"/>
            <a:ext cx="8915400" cy="1028700"/>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LAN users will be captured by a 172.16.3.1/32 external NAT IP rule and routed to the Internal Pool</a:t>
            </a:r>
            <a:endParaRPr/>
          </a:p>
          <a:p>
            <a:pPr indent="-342900" lvl="0" marL="342900" marR="0" rtl="0" algn="l">
              <a:spcBef>
                <a:spcPts val="320"/>
              </a:spcBef>
              <a:spcAft>
                <a:spcPts val="0"/>
              </a:spcAft>
              <a:buClr>
                <a:schemeClr val="dk1"/>
              </a:buClr>
              <a:buSzPts val="1600"/>
              <a:buFont typeface="Arial"/>
              <a:buChar char="•"/>
            </a:pPr>
            <a:r>
              <a:rPr lang="en-US" sz="1600">
                <a:solidFill>
                  <a:schemeClr val="dk1"/>
                </a:solidFill>
                <a:latin typeface="Arial"/>
                <a:ea typeface="Arial"/>
                <a:cs typeface="Arial"/>
                <a:sym typeface="Arial"/>
              </a:rPr>
              <a:t>Guests will be captured by a Catch All rule (0.0.0.0/0) and routed to the Public Pool</a:t>
            </a:r>
            <a:endParaRPr/>
          </a:p>
        </p:txBody>
      </p:sp>
      <p:cxnSp>
        <p:nvCxnSpPr>
          <p:cNvPr id="732" name="Google Shape;732;p51"/>
          <p:cNvCxnSpPr/>
          <p:nvPr/>
        </p:nvCxnSpPr>
        <p:spPr>
          <a:xfrm>
            <a:off x="5562600" y="1397794"/>
            <a:ext cx="0" cy="2095500"/>
          </a:xfrm>
          <a:prstGeom prst="straightConnector1">
            <a:avLst/>
          </a:prstGeom>
          <a:noFill/>
          <a:ln cap="flat" cmpd="sng" w="38100">
            <a:solidFill>
              <a:schemeClr val="accent4"/>
            </a:solidFill>
            <a:prstDash val="solid"/>
            <a:round/>
            <a:headEnd len="sm" w="sm" type="none"/>
            <a:tailEnd len="sm" w="sm" type="none"/>
          </a:ln>
        </p:spPr>
      </p:cxnSp>
      <p:sp>
        <p:nvSpPr>
          <p:cNvPr id="733" name="Google Shape;733;p51"/>
          <p:cNvSpPr/>
          <p:nvPr/>
        </p:nvSpPr>
        <p:spPr>
          <a:xfrm>
            <a:off x="4889500" y="3493294"/>
            <a:ext cx="1346200" cy="200025"/>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200">
                <a:solidFill>
                  <a:srgbClr val="000000"/>
                </a:solidFill>
                <a:latin typeface="Verdana"/>
                <a:ea typeface="Verdana"/>
                <a:cs typeface="Verdana"/>
                <a:sym typeface="Verdana"/>
              </a:rPr>
              <a:t>Firewall/NAT</a:t>
            </a:r>
            <a:endParaRPr/>
          </a:p>
        </p:txBody>
      </p:sp>
      <p:sp>
        <p:nvSpPr>
          <p:cNvPr id="734" name="Google Shape;734;p51"/>
          <p:cNvSpPr/>
          <p:nvPr/>
        </p:nvSpPr>
        <p:spPr>
          <a:xfrm>
            <a:off x="3527426" y="1200150"/>
            <a:ext cx="1349375" cy="207169"/>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1800">
                <a:solidFill>
                  <a:srgbClr val="000000"/>
                </a:solidFill>
                <a:latin typeface="Verdana"/>
                <a:ea typeface="Verdana"/>
                <a:cs typeface="Verdana"/>
                <a:sym typeface="Verdana"/>
              </a:rPr>
              <a:t>DMZ</a:t>
            </a:r>
            <a:endParaRPr b="1" sz="1200">
              <a:solidFill>
                <a:srgbClr val="000000"/>
              </a:solidFill>
              <a:latin typeface="Verdana"/>
              <a:ea typeface="Verdana"/>
              <a:cs typeface="Verdana"/>
              <a:sym typeface="Verdana"/>
            </a:endParaRPr>
          </a:p>
        </p:txBody>
      </p:sp>
      <p:sp>
        <p:nvSpPr>
          <p:cNvPr id="735" name="Google Shape;735;p51"/>
          <p:cNvSpPr/>
          <p:nvPr/>
        </p:nvSpPr>
        <p:spPr>
          <a:xfrm>
            <a:off x="6623051" y="2814638"/>
            <a:ext cx="2054225" cy="1235869"/>
          </a:xfrm>
          <a:prstGeom prst="ellipse">
            <a:avLst/>
          </a:prstGeom>
          <a:noFill/>
          <a:ln cap="flat" cmpd="sng" w="2555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t/>
            </a:r>
            <a:endParaRPr sz="1800">
              <a:solidFill>
                <a:schemeClr val="dk1"/>
              </a:solidFill>
              <a:latin typeface="Arial Narrow"/>
              <a:ea typeface="Arial Narrow"/>
              <a:cs typeface="Arial Narrow"/>
              <a:sym typeface="Arial Narrow"/>
            </a:endParaRPr>
          </a:p>
        </p:txBody>
      </p:sp>
      <p:sp>
        <p:nvSpPr>
          <p:cNvPr id="736" name="Google Shape;736;p51"/>
          <p:cNvSpPr/>
          <p:nvPr/>
        </p:nvSpPr>
        <p:spPr>
          <a:xfrm>
            <a:off x="3536950" y="3429000"/>
            <a:ext cx="8819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172.16.3.7</a:t>
            </a:r>
            <a:endParaRPr/>
          </a:p>
        </p:txBody>
      </p:sp>
      <p:sp>
        <p:nvSpPr>
          <p:cNvPr id="737" name="Google Shape;737;p51"/>
          <p:cNvSpPr/>
          <p:nvPr/>
        </p:nvSpPr>
        <p:spPr>
          <a:xfrm>
            <a:off x="2470150" y="1974056"/>
            <a:ext cx="8819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172.16.3.1</a:t>
            </a:r>
            <a:endParaRPr/>
          </a:p>
        </p:txBody>
      </p:sp>
      <p:sp>
        <p:nvSpPr>
          <p:cNvPr id="738" name="Google Shape;738;p51"/>
          <p:cNvSpPr/>
          <p:nvPr/>
        </p:nvSpPr>
        <p:spPr>
          <a:xfrm>
            <a:off x="5591176" y="3084910"/>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64.12.15.47</a:t>
            </a:r>
            <a:endParaRPr/>
          </a:p>
        </p:txBody>
      </p:sp>
      <p:sp>
        <p:nvSpPr>
          <p:cNvPr id="739" name="Google Shape;739;p51"/>
          <p:cNvSpPr/>
          <p:nvPr/>
        </p:nvSpPr>
        <p:spPr>
          <a:xfrm>
            <a:off x="7140576" y="3677842"/>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64.12.15.48</a:t>
            </a:r>
            <a:endParaRPr/>
          </a:p>
        </p:txBody>
      </p:sp>
      <p:pic>
        <p:nvPicPr>
          <p:cNvPr id="740" name="Google Shape;740;p51"/>
          <p:cNvPicPr preferRelativeResize="0"/>
          <p:nvPr/>
        </p:nvPicPr>
        <p:blipFill rotWithShape="1">
          <a:blip r:embed="rId3">
            <a:alphaModFix/>
          </a:blip>
          <a:srcRect b="0" l="0" r="0" t="0"/>
          <a:stretch/>
        </p:blipFill>
        <p:spPr>
          <a:xfrm>
            <a:off x="3536950" y="1579960"/>
            <a:ext cx="1238250" cy="600075"/>
          </a:xfrm>
          <a:prstGeom prst="rect">
            <a:avLst/>
          </a:prstGeom>
          <a:noFill/>
          <a:ln>
            <a:noFill/>
          </a:ln>
        </p:spPr>
      </p:pic>
      <p:sp>
        <p:nvSpPr>
          <p:cNvPr id="741" name="Google Shape;741;p51"/>
          <p:cNvSpPr/>
          <p:nvPr/>
        </p:nvSpPr>
        <p:spPr>
          <a:xfrm>
            <a:off x="3597276" y="2332435"/>
            <a:ext cx="1033463" cy="128588"/>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Clr>
                <a:srgbClr val="000000"/>
              </a:buClr>
              <a:buFont typeface="Arial"/>
              <a:buNone/>
            </a:pPr>
            <a:r>
              <a:rPr b="1" lang="en-US" sz="800">
                <a:solidFill>
                  <a:srgbClr val="000000"/>
                </a:solidFill>
                <a:latin typeface="Verdana"/>
                <a:ea typeface="Verdana"/>
                <a:cs typeface="Verdana"/>
                <a:sym typeface="Verdana"/>
              </a:rPr>
              <a:t>VidyoManager</a:t>
            </a:r>
            <a:endParaRPr b="1" sz="700">
              <a:solidFill>
                <a:srgbClr val="000000"/>
              </a:solidFill>
              <a:latin typeface="Verdana"/>
              <a:ea typeface="Verdana"/>
              <a:cs typeface="Verdana"/>
              <a:sym typeface="Verdana"/>
            </a:endParaRPr>
          </a:p>
        </p:txBody>
      </p:sp>
      <p:sp>
        <p:nvSpPr>
          <p:cNvPr id="742" name="Google Shape;742;p51"/>
          <p:cNvSpPr/>
          <p:nvPr/>
        </p:nvSpPr>
        <p:spPr>
          <a:xfrm>
            <a:off x="3638551" y="2160985"/>
            <a:ext cx="881973"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172.16.3.6</a:t>
            </a:r>
            <a:endParaRPr/>
          </a:p>
        </p:txBody>
      </p:sp>
      <p:sp>
        <p:nvSpPr>
          <p:cNvPr id="743" name="Google Shape;743;p51"/>
          <p:cNvSpPr/>
          <p:nvPr/>
        </p:nvSpPr>
        <p:spPr>
          <a:xfrm>
            <a:off x="2438400" y="2138363"/>
            <a:ext cx="152400" cy="79772"/>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744" name="Google Shape;744;p51"/>
          <p:cNvSpPr/>
          <p:nvPr/>
        </p:nvSpPr>
        <p:spPr>
          <a:xfrm>
            <a:off x="5486400" y="2149078"/>
            <a:ext cx="152400" cy="79772"/>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745" name="Google Shape;745;p51"/>
          <p:cNvSpPr/>
          <p:nvPr/>
        </p:nvSpPr>
        <p:spPr>
          <a:xfrm>
            <a:off x="5621338" y="1828800"/>
            <a:ext cx="963725" cy="2308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900">
                <a:solidFill>
                  <a:schemeClr val="dk1"/>
                </a:solidFill>
                <a:latin typeface="Verdana"/>
                <a:ea typeface="Verdana"/>
                <a:cs typeface="Verdana"/>
                <a:sym typeface="Verdana"/>
              </a:rPr>
              <a:t>64.12.15.46</a:t>
            </a:r>
            <a:endParaRPr/>
          </a:p>
        </p:txBody>
      </p:sp>
      <p:cxnSp>
        <p:nvCxnSpPr>
          <p:cNvPr id="746" name="Google Shape;746;p51"/>
          <p:cNvCxnSpPr>
            <a:stCxn id="743" idx="6"/>
            <a:endCxn id="741" idx="1"/>
          </p:cNvCxnSpPr>
          <p:nvPr/>
        </p:nvCxnSpPr>
        <p:spPr>
          <a:xfrm>
            <a:off x="2590800" y="2178249"/>
            <a:ext cx="1006500" cy="218400"/>
          </a:xfrm>
          <a:prstGeom prst="straightConnector1">
            <a:avLst/>
          </a:prstGeom>
          <a:noFill/>
          <a:ln cap="flat" cmpd="sng" w="25400">
            <a:solidFill>
              <a:schemeClr val="dk1"/>
            </a:solidFill>
            <a:prstDash val="dash"/>
            <a:round/>
            <a:headEnd len="sm" w="sm" type="none"/>
            <a:tailEnd len="med" w="med" type="stealth"/>
          </a:ln>
        </p:spPr>
      </p:cxnSp>
      <p:cxnSp>
        <p:nvCxnSpPr>
          <p:cNvPr id="747" name="Google Shape;747;p51"/>
          <p:cNvCxnSpPr>
            <a:stCxn id="743" idx="5"/>
            <a:endCxn id="722" idx="1"/>
          </p:cNvCxnSpPr>
          <p:nvPr/>
        </p:nvCxnSpPr>
        <p:spPr>
          <a:xfrm>
            <a:off x="2568482" y="2206453"/>
            <a:ext cx="783600" cy="560700"/>
          </a:xfrm>
          <a:prstGeom prst="straightConnector1">
            <a:avLst/>
          </a:prstGeom>
          <a:noFill/>
          <a:ln cap="flat" cmpd="sng" w="25400">
            <a:solidFill>
              <a:schemeClr val="dk1"/>
            </a:solidFill>
            <a:prstDash val="solid"/>
            <a:round/>
            <a:headEnd len="sm" w="sm" type="none"/>
            <a:tailEnd len="med" w="med" type="stealth"/>
          </a:ln>
        </p:spPr>
      </p:cxnSp>
      <p:pic>
        <p:nvPicPr>
          <p:cNvPr id="748" name="Google Shape;748;p51"/>
          <p:cNvPicPr preferRelativeResize="0"/>
          <p:nvPr/>
        </p:nvPicPr>
        <p:blipFill rotWithShape="1">
          <a:blip r:embed="rId4">
            <a:alphaModFix/>
          </a:blip>
          <a:srcRect b="0" l="0" r="0" t="0"/>
          <a:stretch/>
        </p:blipFill>
        <p:spPr>
          <a:xfrm>
            <a:off x="609600" y="1485900"/>
            <a:ext cx="533400" cy="400050"/>
          </a:xfrm>
          <a:prstGeom prst="rect">
            <a:avLst/>
          </a:prstGeom>
          <a:noFill/>
          <a:ln>
            <a:noFill/>
          </a:ln>
        </p:spPr>
      </p:pic>
      <p:sp>
        <p:nvSpPr>
          <p:cNvPr id="749" name="Google Shape;749;p51"/>
          <p:cNvSpPr/>
          <p:nvPr/>
        </p:nvSpPr>
        <p:spPr>
          <a:xfrm>
            <a:off x="228600" y="1865710"/>
            <a:ext cx="2286000" cy="53459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Employee A</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Local IP: 10.10.10.105</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External/NAT’d IP: 172.16.3.1</a:t>
            </a:r>
            <a:endParaRPr/>
          </a:p>
          <a:p>
            <a:pPr indent="0" lvl="0" marL="0" marR="0" rtl="0" algn="ctr">
              <a:spcBef>
                <a:spcPts val="0"/>
              </a:spcBef>
              <a:spcAft>
                <a:spcPts val="0"/>
              </a:spcAft>
              <a:buNone/>
            </a:pPr>
            <a:r>
              <a:t/>
            </a:r>
            <a:endParaRPr sz="1200">
              <a:solidFill>
                <a:srgbClr val="000000"/>
              </a:solidFill>
              <a:latin typeface="Verdana"/>
              <a:ea typeface="Verdana"/>
              <a:cs typeface="Verdana"/>
              <a:sym typeface="Verdana"/>
            </a:endParaRPr>
          </a:p>
        </p:txBody>
      </p:sp>
      <p:pic>
        <p:nvPicPr>
          <p:cNvPr id="750" name="Google Shape;750;p51"/>
          <p:cNvPicPr preferRelativeResize="0"/>
          <p:nvPr/>
        </p:nvPicPr>
        <p:blipFill rotWithShape="1">
          <a:blip r:embed="rId4">
            <a:alphaModFix/>
          </a:blip>
          <a:srcRect b="0" l="0" r="0" t="0"/>
          <a:stretch/>
        </p:blipFill>
        <p:spPr>
          <a:xfrm>
            <a:off x="638175" y="2514600"/>
            <a:ext cx="533400" cy="400050"/>
          </a:xfrm>
          <a:prstGeom prst="rect">
            <a:avLst/>
          </a:prstGeom>
          <a:noFill/>
          <a:ln>
            <a:noFill/>
          </a:ln>
        </p:spPr>
      </p:pic>
      <p:sp>
        <p:nvSpPr>
          <p:cNvPr id="751" name="Google Shape;751;p51"/>
          <p:cNvSpPr/>
          <p:nvPr/>
        </p:nvSpPr>
        <p:spPr>
          <a:xfrm>
            <a:off x="257175" y="2893219"/>
            <a:ext cx="2286000" cy="535781"/>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Employee B</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Local IP: 10.10.10.106</a:t>
            </a:r>
            <a:endParaRPr/>
          </a:p>
          <a:p>
            <a:pPr indent="0" lvl="0" marL="0" marR="0" rtl="0" algn="l">
              <a:spcBef>
                <a:spcPts val="0"/>
              </a:spcBef>
              <a:spcAft>
                <a:spcPts val="0"/>
              </a:spcAft>
              <a:buNone/>
            </a:pPr>
            <a:r>
              <a:rPr lang="en-US" sz="900">
                <a:solidFill>
                  <a:srgbClr val="00B050"/>
                </a:solidFill>
                <a:latin typeface="Verdana"/>
                <a:ea typeface="Verdana"/>
                <a:cs typeface="Verdana"/>
                <a:sym typeface="Verdana"/>
              </a:rPr>
              <a:t>External/NAT’d IP: 172.16.3.1</a:t>
            </a:r>
            <a:endParaRPr/>
          </a:p>
          <a:p>
            <a:pPr indent="0" lvl="0" marL="0" marR="0" rtl="0" algn="ctr">
              <a:spcBef>
                <a:spcPts val="0"/>
              </a:spcBef>
              <a:spcAft>
                <a:spcPts val="0"/>
              </a:spcAft>
              <a:buNone/>
            </a:pPr>
            <a:r>
              <a:t/>
            </a:r>
            <a:endParaRPr sz="1200">
              <a:solidFill>
                <a:srgbClr val="000000"/>
              </a:solidFill>
              <a:latin typeface="Verdana"/>
              <a:ea typeface="Verdana"/>
              <a:cs typeface="Verdana"/>
              <a:sym typeface="Verdana"/>
            </a:endParaRPr>
          </a:p>
        </p:txBody>
      </p:sp>
      <p:sp>
        <p:nvSpPr>
          <p:cNvPr id="752" name="Google Shape;752;p51"/>
          <p:cNvSpPr/>
          <p:nvPr/>
        </p:nvSpPr>
        <p:spPr>
          <a:xfrm>
            <a:off x="5486400" y="3232547"/>
            <a:ext cx="152400" cy="79772"/>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cxnSp>
        <p:nvCxnSpPr>
          <p:cNvPr id="753" name="Google Shape;753;p51"/>
          <p:cNvCxnSpPr>
            <a:endCxn id="735" idx="0"/>
          </p:cNvCxnSpPr>
          <p:nvPr/>
        </p:nvCxnSpPr>
        <p:spPr>
          <a:xfrm>
            <a:off x="7650163" y="2445638"/>
            <a:ext cx="0" cy="369000"/>
          </a:xfrm>
          <a:prstGeom prst="straightConnector1">
            <a:avLst/>
          </a:prstGeom>
          <a:noFill/>
          <a:ln cap="flat" cmpd="sng" w="25400">
            <a:solidFill>
              <a:schemeClr val="dk1"/>
            </a:solidFill>
            <a:prstDash val="solid"/>
            <a:round/>
            <a:headEnd len="sm" w="sm" type="none"/>
            <a:tailEnd len="med" w="med" type="stealth"/>
          </a:ln>
        </p:spPr>
      </p:cxnSp>
      <p:cxnSp>
        <p:nvCxnSpPr>
          <p:cNvPr id="754" name="Google Shape;754;p51"/>
          <p:cNvCxnSpPr>
            <a:endCxn id="743" idx="1"/>
          </p:cNvCxnSpPr>
          <p:nvPr/>
        </p:nvCxnSpPr>
        <p:spPr>
          <a:xfrm>
            <a:off x="1365118" y="1726445"/>
            <a:ext cx="1095600" cy="423600"/>
          </a:xfrm>
          <a:prstGeom prst="straightConnector1">
            <a:avLst/>
          </a:prstGeom>
          <a:noFill/>
          <a:ln cap="flat" cmpd="sng" w="25400">
            <a:solidFill>
              <a:schemeClr val="dk1"/>
            </a:solidFill>
            <a:prstDash val="dash"/>
            <a:round/>
            <a:headEnd len="sm" w="sm" type="none"/>
            <a:tailEnd len="med" w="med" type="stealth"/>
          </a:ln>
        </p:spPr>
      </p:cxnSp>
      <p:cxnSp>
        <p:nvCxnSpPr>
          <p:cNvPr id="755" name="Google Shape;755;p51"/>
          <p:cNvCxnSpPr>
            <a:endCxn id="743" idx="2"/>
          </p:cNvCxnSpPr>
          <p:nvPr/>
        </p:nvCxnSpPr>
        <p:spPr>
          <a:xfrm flipH="1" rot="10800000">
            <a:off x="1312800" y="2178249"/>
            <a:ext cx="1125600" cy="514800"/>
          </a:xfrm>
          <a:prstGeom prst="straightConnector1">
            <a:avLst/>
          </a:prstGeom>
          <a:noFill/>
          <a:ln cap="flat" cmpd="sng" w="25400">
            <a:solidFill>
              <a:schemeClr val="dk1"/>
            </a:solidFill>
            <a:prstDash val="dash"/>
            <a:round/>
            <a:headEnd len="sm" w="sm" type="none"/>
            <a:tailEnd len="med" w="med" type="stealth"/>
          </a:ln>
        </p:spPr>
      </p:cxnSp>
      <p:grpSp>
        <p:nvGrpSpPr>
          <p:cNvPr id="756" name="Google Shape;756;p51"/>
          <p:cNvGrpSpPr/>
          <p:nvPr/>
        </p:nvGrpSpPr>
        <p:grpSpPr>
          <a:xfrm>
            <a:off x="6324600" y="1712119"/>
            <a:ext cx="3048000" cy="852488"/>
            <a:chOff x="6324600" y="2283172"/>
            <a:chExt cx="3048000" cy="1136303"/>
          </a:xfrm>
        </p:grpSpPr>
        <p:sp>
          <p:nvSpPr>
            <p:cNvPr id="757" name="Google Shape;757;p51"/>
            <p:cNvSpPr/>
            <p:nvPr/>
          </p:nvSpPr>
          <p:spPr>
            <a:xfrm>
              <a:off x="6324600" y="2698970"/>
              <a:ext cx="3048000" cy="720505"/>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en-US" sz="1050">
                  <a:solidFill>
                    <a:srgbClr val="000000"/>
                  </a:solidFill>
                  <a:latin typeface="Verdana"/>
                  <a:ea typeface="Verdana"/>
                  <a:cs typeface="Verdana"/>
                  <a:sym typeface="Verdana"/>
                </a:rPr>
                <a:t>Guest</a:t>
              </a:r>
              <a:endParaRPr/>
            </a:p>
            <a:p>
              <a:pPr indent="0" lvl="0" marL="0" marR="0" rtl="0" algn="l">
                <a:spcBef>
                  <a:spcPts val="0"/>
                </a:spcBef>
                <a:spcAft>
                  <a:spcPts val="0"/>
                </a:spcAft>
                <a:buNone/>
              </a:pPr>
              <a:r>
                <a:rPr lang="en-US" sz="900">
                  <a:solidFill>
                    <a:srgbClr val="0000FF"/>
                  </a:solidFill>
                  <a:latin typeface="Verdana"/>
                  <a:ea typeface="Verdana"/>
                  <a:cs typeface="Verdana"/>
                  <a:sym typeface="Verdana"/>
                </a:rPr>
                <a:t>Local IP – 172.16.1.133</a:t>
              </a:r>
              <a:endParaRPr/>
            </a:p>
            <a:p>
              <a:pPr indent="0" lvl="0" marL="0" marR="0" rtl="0" algn="l">
                <a:spcBef>
                  <a:spcPts val="0"/>
                </a:spcBef>
                <a:spcAft>
                  <a:spcPts val="0"/>
                </a:spcAft>
                <a:buNone/>
              </a:pPr>
              <a:r>
                <a:rPr lang="en-US" sz="900">
                  <a:solidFill>
                    <a:srgbClr val="0000FF"/>
                  </a:solidFill>
                  <a:latin typeface="Verdana"/>
                  <a:ea typeface="Verdana"/>
                  <a:cs typeface="Verdana"/>
                  <a:sym typeface="Verdana"/>
                </a:rPr>
                <a:t>External/NAT’d IP - 64.12.34.53</a:t>
              </a:r>
              <a:endParaRPr/>
            </a:p>
          </p:txBody>
        </p:sp>
        <p:pic>
          <p:nvPicPr>
            <p:cNvPr id="758" name="Google Shape;758;p51"/>
            <p:cNvPicPr preferRelativeResize="0"/>
            <p:nvPr/>
          </p:nvPicPr>
          <p:blipFill rotWithShape="1">
            <a:blip r:embed="rId4">
              <a:alphaModFix/>
            </a:blip>
            <a:srcRect b="0" l="0" r="0" t="0"/>
            <a:stretch/>
          </p:blipFill>
          <p:spPr>
            <a:xfrm>
              <a:off x="7088276" y="2283172"/>
              <a:ext cx="533400" cy="53340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5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Best Practices</a:t>
            </a:r>
            <a:endParaRPr/>
          </a:p>
        </p:txBody>
      </p:sp>
      <p:sp>
        <p:nvSpPr>
          <p:cNvPr id="764" name="Google Shape;764;p52"/>
          <p:cNvSpPr txBox="1"/>
          <p:nvPr>
            <p:ph idx="1" type="body"/>
          </p:nvPr>
        </p:nvSpPr>
        <p:spPr>
          <a:xfrm>
            <a:off x="152400" y="857250"/>
            <a:ext cx="8839200" cy="382905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20000"/>
              </a:lnSpc>
              <a:spcBef>
                <a:spcPts val="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Remember to activate VidyoCloud when you want your changes to take effect.</a:t>
            </a:r>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Place internal IP rules above location tag rules. </a:t>
            </a:r>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Place the Catch All IP rule at the bottom of your rules.</a:t>
            </a:r>
            <a:endParaRPr b="0" i="0" sz="1400" u="none" cap="none" strike="noStrike">
              <a:solidFill>
                <a:schemeClr val="dk1"/>
              </a:solidFill>
              <a:latin typeface="Arial"/>
              <a:ea typeface="Arial"/>
              <a:cs typeface="Arial"/>
              <a:sym typeface="Arial"/>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The available VidyoRouter list (based on VidyoCloud rules) are assigned to users during the sign-in process. Keep this in mind when testing your VidyoCloud rules (you may need to sign out and sign back in)</a:t>
            </a:r>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VidyoProxy connections will report the External/NAT’d IP of the VidyoRouter that they are proxying through. For this reason, please keep this in mind when creating your endpoint rules.</a:t>
            </a:r>
            <a:endParaRPr b="1" i="0" sz="1400" u="none" cap="none" strike="noStrike">
              <a:solidFill>
                <a:schemeClr val="dk1"/>
              </a:solidFill>
              <a:latin typeface="Arial"/>
              <a:ea typeface="Arial"/>
              <a:cs typeface="Arial"/>
              <a:sym typeface="Arial"/>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Internal IP rules should include both the Local IP and External NAT’d IP address range. In many cases, it’s the same but it may not be if the customer is using internal NATs between the users and the VidyoPortal.</a:t>
            </a:r>
            <a:endParaRPr b="0" i="0" sz="1400" u="none" cap="none" strike="noStrike">
              <a:solidFill>
                <a:schemeClr val="dk1"/>
              </a:solidFill>
              <a:latin typeface="Arial"/>
              <a:ea typeface="Arial"/>
              <a:cs typeface="Arial"/>
              <a:sym typeface="Arial"/>
            </a:endParaRPr>
          </a:p>
          <a:p>
            <a:pPr indent="-228600" lvl="0" marL="228600" marR="0" rtl="0" algn="l">
              <a:lnSpc>
                <a:spcPct val="120000"/>
              </a:lnSpc>
              <a:spcBef>
                <a:spcPts val="280"/>
              </a:spcBef>
              <a:spcAft>
                <a:spcPts val="0"/>
              </a:spcAft>
              <a:buClr>
                <a:srgbClr val="3495DA"/>
              </a:buClr>
              <a:buSzPts val="1400"/>
              <a:buFont typeface="Arial"/>
              <a:buChar char="•"/>
            </a:pPr>
            <a:r>
              <a:rPr b="0" i="0" lang="en-US" sz="1400" u="none" cap="none" strike="noStrike">
                <a:solidFill>
                  <a:schemeClr val="dk1"/>
                </a:solidFill>
                <a:latin typeface="Arial"/>
                <a:ea typeface="Arial"/>
                <a:cs typeface="Arial"/>
                <a:sym typeface="Arial"/>
              </a:rPr>
              <a:t>External/NAT’d IP address of a VidyoMobile endpoint will not be a private IP (e.g. 10.x.x.x) so by matching up the local and External/NAT’d IP for your internal endpoints, it will prevent VidyoMobile end points from being captured by internal IP rules.</a:t>
            </a:r>
            <a:endParaRPr/>
          </a:p>
          <a:p>
            <a:pPr indent="-139700" lvl="0" marL="228600" marR="0" rtl="0" algn="l">
              <a:lnSpc>
                <a:spcPct val="120000"/>
              </a:lnSpc>
              <a:spcBef>
                <a:spcPts val="280"/>
              </a:spcBef>
              <a:spcAft>
                <a:spcPts val="0"/>
              </a:spcAft>
              <a:buClr>
                <a:srgbClr val="3495DA"/>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20000"/>
              </a:lnSpc>
              <a:spcBef>
                <a:spcPts val="280"/>
              </a:spcBef>
              <a:spcAft>
                <a:spcPts val="0"/>
              </a:spcAft>
              <a:buClr>
                <a:srgbClr val="3495DA"/>
              </a:buClr>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5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Trainer Demo</a:t>
            </a:r>
            <a:endParaRPr/>
          </a:p>
        </p:txBody>
      </p:sp>
      <p:sp>
        <p:nvSpPr>
          <p:cNvPr id="770" name="Google Shape;770;p5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Seting up a VidyoCloud</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Route users to VidyoRouter pools with their location tags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771" name="Google Shape;771;p53"/>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772" name="Google Shape;772;p53"/>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773" name="Google Shape;773;p53"/>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accent3"/>
                  </a:solidFill>
                  <a:latin typeface="Times"/>
                  <a:ea typeface="Times"/>
                  <a:cs typeface="Times"/>
                  <a:sym typeface="Times"/>
                </a:rPr>
                <a:t>CHECK THIS OUT!</a:t>
              </a:r>
              <a:endParaRPr b="1" sz="2400">
                <a:solidFill>
                  <a:schemeClr val="accent3"/>
                </a:solidFill>
                <a:latin typeface="Times"/>
                <a:ea typeface="Times"/>
                <a:cs typeface="Times"/>
                <a:sym typeface="Times"/>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5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br>
              <a:rPr b="0" i="0" lang="en-US" sz="2500" u="none" cap="none" strike="noStrike">
                <a:solidFill>
                  <a:schemeClr val="dk1"/>
                </a:solidFill>
                <a:latin typeface="Arial"/>
                <a:ea typeface="Arial"/>
                <a:cs typeface="Arial"/>
                <a:sym typeface="Arial"/>
              </a:rPr>
            </a:br>
            <a:br>
              <a:rPr b="0" i="0" lang="en-US" sz="2500" u="none" cap="none" strike="noStrike">
                <a:solidFill>
                  <a:schemeClr val="dk1"/>
                </a:solidFill>
                <a:latin typeface="Arial"/>
                <a:ea typeface="Arial"/>
                <a:cs typeface="Arial"/>
                <a:sym typeface="Arial"/>
              </a:rPr>
            </a:br>
            <a:br>
              <a:rPr b="0" i="0" lang="en-US" sz="2500" u="none" cap="none" strike="noStrike">
                <a:solidFill>
                  <a:schemeClr val="dk1"/>
                </a:solidFill>
                <a:latin typeface="Arial"/>
                <a:ea typeface="Arial"/>
                <a:cs typeface="Arial"/>
                <a:sym typeface="Arial"/>
              </a:rPr>
            </a:br>
            <a:br>
              <a:rPr b="0" i="0" lang="en-US" sz="2500" u="none" cap="none" strike="noStrike">
                <a:solidFill>
                  <a:schemeClr val="dk1"/>
                </a:solidFill>
                <a:latin typeface="Arial"/>
                <a:ea typeface="Arial"/>
                <a:cs typeface="Arial"/>
                <a:sym typeface="Arial"/>
              </a:rPr>
            </a:br>
            <a:br>
              <a:rPr b="0" i="0" lang="en-US" sz="2500" u="none" cap="none" strike="noStrike">
                <a:solidFill>
                  <a:schemeClr val="dk1"/>
                </a:solidFill>
                <a:latin typeface="Arial"/>
                <a:ea typeface="Arial"/>
                <a:cs typeface="Arial"/>
                <a:sym typeface="Arial"/>
              </a:rPr>
            </a:br>
            <a:r>
              <a:rPr b="0" i="0" lang="en-US" sz="2500" u="none" cap="none" strike="noStrike">
                <a:solidFill>
                  <a:schemeClr val="dk1"/>
                </a:solidFill>
                <a:latin typeface="Arial"/>
                <a:ea typeface="Arial"/>
                <a:cs typeface="Arial"/>
                <a:sym typeface="Arial"/>
              </a:rPr>
              <a:t>VidyoCloud - </a:t>
            </a:r>
            <a:r>
              <a:rPr b="1" i="0" lang="en-US" sz="2500" u="none" cap="none" strike="noStrike">
                <a:solidFill>
                  <a:schemeClr val="dk1"/>
                </a:solidFill>
                <a:latin typeface="Arial"/>
                <a:ea typeface="Arial"/>
                <a:cs typeface="Arial"/>
                <a:sym typeface="Arial"/>
              </a:rPr>
              <a:t>Lab Exercise #18</a:t>
            </a:r>
            <a:endParaRPr b="1" i="0" sz="2500" u="none" cap="none" strike="noStrike">
              <a:solidFill>
                <a:schemeClr val="dk1"/>
              </a:solidFill>
              <a:latin typeface="Arial"/>
              <a:ea typeface="Arial"/>
              <a:cs typeface="Arial"/>
              <a:sym typeface="Arial"/>
            </a:endParaRPr>
          </a:p>
        </p:txBody>
      </p:sp>
      <p:sp>
        <p:nvSpPr>
          <p:cNvPr id="779" name="Google Shape;779;p5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Use the provided lab exercise document to complete the</a:t>
            </a:r>
            <a:endParaRPr/>
          </a:p>
          <a:p>
            <a:pPr indent="-228600" lvl="0" marL="228600" marR="0" rtl="0" algn="l">
              <a:spcBef>
                <a:spcPts val="32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following objectives:</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VidyoCloud</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User location tag rules to route your admin account to the appropriate VidyoRouter pool</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Bill\AppData\Local\Microsoft\Windows\Temporary Internet Files\Content.IE5\L4STA9AC\MC900431613[1].png" id="780" name="Google Shape;780;p54"/>
          <p:cNvPicPr preferRelativeResize="0"/>
          <p:nvPr/>
        </p:nvPicPr>
        <p:blipFill rotWithShape="1">
          <a:blip r:embed="rId3">
            <a:alphaModFix/>
          </a:blip>
          <a:srcRect b="0" l="0" r="0" t="0"/>
          <a:stretch/>
        </p:blipFill>
        <p:spPr>
          <a:xfrm>
            <a:off x="7581900" y="4057650"/>
            <a:ext cx="1143000" cy="8572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55"/>
          <p:cNvSpPr txBox="1"/>
          <p:nvPr>
            <p:ph idx="4294967295" type="ctrTitle"/>
          </p:nvPr>
        </p:nvSpPr>
        <p:spPr>
          <a:xfrm>
            <a:off x="2547938" y="2114550"/>
            <a:ext cx="6596062" cy="10080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Advanced Topics – Available on </a:t>
            </a:r>
            <a:r>
              <a:rPr b="0" i="0" lang="en-US" sz="1800" u="sng" cap="none" strike="noStrike">
                <a:solidFill>
                  <a:schemeClr val="hlink"/>
                </a:solidFill>
                <a:latin typeface="Arial"/>
                <a:ea typeface="Arial"/>
                <a:cs typeface="Arial"/>
                <a:sym typeface="Arial"/>
                <a:hlinkClick r:id="rId3"/>
              </a:rPr>
              <a:t>training.vidyo.com</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5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Advanced Topics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792" name="Google Shape;792;p5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HTTPS and SSL</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VidyoPortal Hot Standby</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Inter Portal Communication (IPC)</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LDAP/AD Authentication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CDRs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SNMP</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Plugins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5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Configuration</a:t>
            </a:r>
            <a:endParaRPr/>
          </a:p>
        </p:txBody>
      </p:sp>
      <p:sp>
        <p:nvSpPr>
          <p:cNvPr id="799" name="Google Shape;799;p5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Go to Super Admin / Settings / Maintenance / Security TAB</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Enter all Information for CSR generation</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Spell out states (no abbreviations)</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Arial"/>
                <a:ea typeface="Arial"/>
                <a:cs typeface="Arial"/>
                <a:sym typeface="Arial"/>
              </a:rPr>
              <a:t>Set Key Size according to your government limits (2048 recommended in USA)</a:t>
            </a:r>
            <a:endParaRPr/>
          </a:p>
          <a:p>
            <a:pPr indent="-180975" lvl="2" marL="676275" marR="0" rtl="0" algn="l">
              <a:spcBef>
                <a:spcPts val="320"/>
              </a:spcBef>
              <a:spcAft>
                <a:spcPts val="0"/>
              </a:spcAft>
              <a:buClr>
                <a:schemeClr val="lt2"/>
              </a:buClr>
              <a:buSzPts val="1600"/>
              <a:buFont typeface="Noto Sans Symbols"/>
              <a:buChar char="▪"/>
            </a:pPr>
            <a:r>
              <a:rPr b="0" i="0" lang="en-US" sz="1600" u="none" cap="none" strike="noStrike">
                <a:solidFill>
                  <a:schemeClr val="dk1"/>
                </a:solidFill>
                <a:latin typeface="Tahoma"/>
                <a:ea typeface="Tahoma"/>
                <a:cs typeface="Tahoma"/>
                <a:sym typeface="Tahoma"/>
              </a:rPr>
              <a:t>Wildcard certificates are supported and recommended for multi-tenant</a:t>
            </a:r>
            <a:endParaRPr b="0" i="0" sz="1600" u="none" cap="none" strike="noStrike">
              <a:solidFill>
                <a:schemeClr val="dk1"/>
              </a:solidFill>
              <a:latin typeface="Arial"/>
              <a:ea typeface="Arial"/>
              <a:cs typeface="Arial"/>
              <a:sym typeface="Arial"/>
            </a:endParaRPr>
          </a:p>
        </p:txBody>
      </p:sp>
      <p:pic>
        <p:nvPicPr>
          <p:cNvPr id="800" name="Google Shape;800;p57"/>
          <p:cNvPicPr preferRelativeResize="0"/>
          <p:nvPr/>
        </p:nvPicPr>
        <p:blipFill rotWithShape="1">
          <a:blip r:embed="rId3">
            <a:alphaModFix/>
          </a:blip>
          <a:srcRect b="0" l="0" r="0" t="0"/>
          <a:stretch/>
        </p:blipFill>
        <p:spPr>
          <a:xfrm>
            <a:off x="2819400" y="2343150"/>
            <a:ext cx="3429000" cy="25363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Adding Tenants</a:t>
            </a:r>
            <a:endParaRPr b="1" i="0" sz="2500" u="none" cap="none" strike="noStrike">
              <a:solidFill>
                <a:schemeClr val="dk1"/>
              </a:solidFill>
              <a:latin typeface="Arial"/>
              <a:ea typeface="Arial"/>
              <a:cs typeface="Arial"/>
              <a:sym typeface="Arial"/>
            </a:endParaRPr>
          </a:p>
        </p:txBody>
      </p:sp>
      <p:sp>
        <p:nvSpPr>
          <p:cNvPr id="83" name="Google Shape;83;p1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Upon having licensed the Multi-tenant feature, you can Add Tenants in the Super Admin pages, Tenants Tab:</a:t>
            </a:r>
            <a:endParaRPr b="0" i="0" sz="1600" u="none" cap="none" strike="noStrike">
              <a:solidFill>
                <a:schemeClr val="dk1"/>
              </a:solidFill>
              <a:latin typeface="Arial"/>
              <a:ea typeface="Arial"/>
              <a:cs typeface="Arial"/>
              <a:sym typeface="Arial"/>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84" name="Google Shape;84;p13"/>
          <p:cNvPicPr preferRelativeResize="0"/>
          <p:nvPr/>
        </p:nvPicPr>
        <p:blipFill rotWithShape="1">
          <a:blip r:embed="rId3">
            <a:alphaModFix/>
          </a:blip>
          <a:srcRect b="0" l="0" r="0" t="0"/>
          <a:stretch/>
        </p:blipFill>
        <p:spPr>
          <a:xfrm>
            <a:off x="2057400" y="1428750"/>
            <a:ext cx="5337426" cy="34891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5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CSR Generation</a:t>
            </a:r>
            <a:endParaRPr/>
          </a:p>
        </p:txBody>
      </p:sp>
      <p:sp>
        <p:nvSpPr>
          <p:cNvPr id="807" name="Google Shape;807;p5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Upon completing form, Press Generate CSR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CSR will be created on Portal</a:t>
            </a:r>
            <a:endParaRPr/>
          </a:p>
        </p:txBody>
      </p:sp>
      <p:pic>
        <p:nvPicPr>
          <p:cNvPr id="808" name="Google Shape;808;p58"/>
          <p:cNvPicPr preferRelativeResize="0"/>
          <p:nvPr/>
        </p:nvPicPr>
        <p:blipFill rotWithShape="1">
          <a:blip r:embed="rId3">
            <a:alphaModFix/>
          </a:blip>
          <a:srcRect b="0" l="0" r="0" t="0"/>
          <a:stretch/>
        </p:blipFill>
        <p:spPr>
          <a:xfrm>
            <a:off x="1875010" y="1504949"/>
            <a:ext cx="5247480" cy="32980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5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CSR Submission</a:t>
            </a:r>
            <a:endParaRPr b="0" i="0" sz="2500" u="none" cap="none" strike="noStrike">
              <a:solidFill>
                <a:schemeClr val="dk1"/>
              </a:solidFill>
              <a:latin typeface="Arial"/>
              <a:ea typeface="Arial"/>
              <a:cs typeface="Arial"/>
              <a:sym typeface="Arial"/>
            </a:endParaRPr>
          </a:p>
        </p:txBody>
      </p:sp>
      <p:sp>
        <p:nvSpPr>
          <p:cNvPr id="815" name="Google Shape;815;p5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Upon CSR generation, Press View CSR to copy CSR for CA (Certificate Authority)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Be sure to Copy all the info in the window, including the headers.</a:t>
            </a:r>
            <a:endParaRPr/>
          </a:p>
        </p:txBody>
      </p:sp>
      <p:pic>
        <p:nvPicPr>
          <p:cNvPr id="816" name="Google Shape;816;p59"/>
          <p:cNvPicPr preferRelativeResize="0"/>
          <p:nvPr/>
        </p:nvPicPr>
        <p:blipFill rotWithShape="1">
          <a:blip r:embed="rId3">
            <a:alphaModFix/>
          </a:blip>
          <a:srcRect b="11662" l="0" r="0" t="0"/>
          <a:stretch/>
        </p:blipFill>
        <p:spPr>
          <a:xfrm>
            <a:off x="1828800" y="1504950"/>
            <a:ext cx="5387374" cy="322204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6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Certificates</a:t>
            </a:r>
            <a:endParaRPr/>
          </a:p>
        </p:txBody>
      </p:sp>
      <p:sp>
        <p:nvSpPr>
          <p:cNvPr id="823" name="Google Shape;823;p6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Upon submitting the CSR data to your CA, they will then provide you 2-4 Cert files.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Rename the Root file extension (if received) from .crt to .root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Rename the Intermediate file extension from .crt to .inter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Rename the Domain file extension from .crt to .domain </a:t>
            </a:r>
            <a:endParaRPr/>
          </a:p>
        </p:txBody>
      </p:sp>
      <p:pic>
        <p:nvPicPr>
          <p:cNvPr id="824" name="Google Shape;824;p60"/>
          <p:cNvPicPr preferRelativeResize="0"/>
          <p:nvPr/>
        </p:nvPicPr>
        <p:blipFill rotWithShape="1">
          <a:blip r:embed="rId3">
            <a:alphaModFix/>
          </a:blip>
          <a:srcRect b="0" l="0" r="0" t="0"/>
          <a:stretch/>
        </p:blipFill>
        <p:spPr>
          <a:xfrm>
            <a:off x="914400" y="3328985"/>
            <a:ext cx="2592386" cy="964406"/>
          </a:xfrm>
          <a:prstGeom prst="rect">
            <a:avLst/>
          </a:prstGeom>
          <a:noFill/>
          <a:ln>
            <a:noFill/>
          </a:ln>
          <a:effectLst>
            <a:outerShdw blurRad="292100" rotWithShape="0" algn="tl" dir="2700000" dist="139700">
              <a:srgbClr val="333333">
                <a:alpha val="64705"/>
              </a:srgbClr>
            </a:outerShdw>
          </a:effectLst>
        </p:spPr>
      </p:pic>
      <p:pic>
        <p:nvPicPr>
          <p:cNvPr id="825" name="Google Shape;825;p60"/>
          <p:cNvPicPr preferRelativeResize="0"/>
          <p:nvPr/>
        </p:nvPicPr>
        <p:blipFill rotWithShape="1">
          <a:blip r:embed="rId4">
            <a:alphaModFix/>
          </a:blip>
          <a:srcRect b="0" l="0" r="0" t="0"/>
          <a:stretch/>
        </p:blipFill>
        <p:spPr>
          <a:xfrm>
            <a:off x="5334000" y="3314697"/>
            <a:ext cx="2703511" cy="992981"/>
          </a:xfrm>
          <a:prstGeom prst="rect">
            <a:avLst/>
          </a:prstGeom>
          <a:noFill/>
          <a:ln>
            <a:noFill/>
          </a:ln>
          <a:effectLst>
            <a:outerShdw blurRad="292100" rotWithShape="0" algn="tl" dir="2700000" dist="139700">
              <a:srgbClr val="333333">
                <a:alpha val="64705"/>
              </a:srgbClr>
            </a:outerShdw>
          </a:effectLst>
        </p:spPr>
      </p:pic>
      <p:sp>
        <p:nvSpPr>
          <p:cNvPr id="826" name="Google Shape;826;p60"/>
          <p:cNvSpPr/>
          <p:nvPr/>
        </p:nvSpPr>
        <p:spPr>
          <a:xfrm>
            <a:off x="3810000" y="3725464"/>
            <a:ext cx="1117600" cy="142875"/>
          </a:xfrm>
          <a:prstGeom prst="rightArrow">
            <a:avLst>
              <a:gd fmla="val 50000" name="adj1"/>
              <a:gd fmla="val 50000" name="adj2"/>
            </a:avLst>
          </a:prstGeom>
          <a:gradFill>
            <a:gsLst>
              <a:gs pos="0">
                <a:srgbClr val="FFD50C"/>
              </a:gs>
              <a:gs pos="100000">
                <a:srgbClr val="FFFB6F"/>
              </a:gs>
            </a:gsLst>
            <a:lin ang="16200000" scaled="0"/>
          </a:gradFill>
          <a:ln cap="flat" cmpd="sng" w="9525">
            <a:solidFill>
              <a:srgbClr val="F0C22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6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Uploading to Portal</a:t>
            </a:r>
            <a:endParaRPr/>
          </a:p>
        </p:txBody>
      </p:sp>
      <p:sp>
        <p:nvSpPr>
          <p:cNvPr id="833" name="Google Shape;833;p61"/>
          <p:cNvSpPr txBox="1"/>
          <p:nvPr>
            <p:ph idx="1" type="body"/>
          </p:nvPr>
        </p:nvSpPr>
        <p:spPr>
          <a:xfrm>
            <a:off x="508000" y="1104900"/>
            <a:ext cx="8458200" cy="12382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Upload the files to the Portal in the following order:</a:t>
            </a:r>
            <a:endParaRPr/>
          </a:p>
          <a:p>
            <a:pPr indent="-230187" lvl="1" marL="484188" marR="0" rtl="0" algn="l">
              <a:spcBef>
                <a:spcPts val="320"/>
              </a:spcBef>
              <a:spcAft>
                <a:spcPts val="0"/>
              </a:spcAft>
              <a:buClr>
                <a:schemeClr val="lt2"/>
              </a:buClr>
              <a:buFont typeface="Arial"/>
              <a:buNone/>
            </a:pPr>
            <a:r>
              <a:rPr b="0" i="0" lang="en-US" sz="1600" u="none" cap="none" strike="noStrike">
                <a:solidFill>
                  <a:schemeClr val="dk1"/>
                </a:solidFill>
                <a:latin typeface="Arial"/>
                <a:ea typeface="Arial"/>
                <a:cs typeface="Arial"/>
                <a:sym typeface="Arial"/>
              </a:rPr>
              <a:t>1. Root</a:t>
            </a:r>
            <a:endParaRPr/>
          </a:p>
          <a:p>
            <a:pPr indent="-230187" lvl="1" marL="484188" marR="0" rtl="0" algn="l">
              <a:spcBef>
                <a:spcPts val="320"/>
              </a:spcBef>
              <a:spcAft>
                <a:spcPts val="0"/>
              </a:spcAft>
              <a:buClr>
                <a:schemeClr val="lt2"/>
              </a:buClr>
              <a:buFont typeface="Arial"/>
              <a:buNone/>
            </a:pPr>
            <a:r>
              <a:rPr b="0" i="0" lang="en-US" sz="1600" u="none" cap="none" strike="noStrike">
                <a:solidFill>
                  <a:schemeClr val="dk1"/>
                </a:solidFill>
                <a:latin typeface="Arial"/>
                <a:ea typeface="Arial"/>
                <a:cs typeface="Arial"/>
                <a:sym typeface="Arial"/>
              </a:rPr>
              <a:t>2. Inter</a:t>
            </a:r>
            <a:endParaRPr/>
          </a:p>
          <a:p>
            <a:pPr indent="-230187" lvl="1" marL="484188" marR="0" rtl="0" algn="l">
              <a:spcBef>
                <a:spcPts val="320"/>
              </a:spcBef>
              <a:spcAft>
                <a:spcPts val="0"/>
              </a:spcAft>
              <a:buClr>
                <a:schemeClr val="lt2"/>
              </a:buClr>
              <a:buFont typeface="Arial"/>
              <a:buNone/>
            </a:pPr>
            <a:r>
              <a:rPr b="0" i="0" lang="en-US" sz="1600" u="none" cap="none" strike="noStrike">
                <a:solidFill>
                  <a:schemeClr val="dk1"/>
                </a:solidFill>
                <a:latin typeface="Arial"/>
                <a:ea typeface="Arial"/>
                <a:cs typeface="Arial"/>
                <a:sym typeface="Arial"/>
              </a:rPr>
              <a:t>3. Domain</a:t>
            </a:r>
            <a:endParaRPr/>
          </a:p>
        </p:txBody>
      </p:sp>
      <p:pic>
        <p:nvPicPr>
          <p:cNvPr id="834" name="Google Shape;834;p61"/>
          <p:cNvPicPr preferRelativeResize="0"/>
          <p:nvPr/>
        </p:nvPicPr>
        <p:blipFill rotWithShape="1">
          <a:blip r:embed="rId3">
            <a:alphaModFix/>
          </a:blip>
          <a:srcRect b="0" l="0" r="0" t="0"/>
          <a:stretch/>
        </p:blipFill>
        <p:spPr>
          <a:xfrm>
            <a:off x="2343654" y="1504950"/>
            <a:ext cx="5116512" cy="3314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6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HTTPS and SSL – </a:t>
            </a:r>
            <a:r>
              <a:rPr b="1" i="0" lang="en-US" sz="2500" u="none" cap="none" strike="noStrike">
                <a:solidFill>
                  <a:schemeClr val="dk1"/>
                </a:solidFill>
                <a:latin typeface="Arial"/>
                <a:ea typeface="Arial"/>
                <a:cs typeface="Arial"/>
                <a:sym typeface="Arial"/>
              </a:rPr>
              <a:t>Enabling HTTPS on Portal</a:t>
            </a:r>
            <a:endParaRPr/>
          </a:p>
        </p:txBody>
      </p:sp>
      <p:sp>
        <p:nvSpPr>
          <p:cNvPr id="841" name="Google Shape;841;p6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Enable HTTPS on Portal (and also Disable HTTP if you want HTTPS only access).  Press Apply.  System Reboot may be required.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If enabling HTTPS only, Portal will redirect HTTP to HTTPS.</a:t>
            </a:r>
            <a:endParaRPr/>
          </a:p>
        </p:txBody>
      </p:sp>
      <p:pic>
        <p:nvPicPr>
          <p:cNvPr id="842" name="Google Shape;842;p62"/>
          <p:cNvPicPr preferRelativeResize="0"/>
          <p:nvPr/>
        </p:nvPicPr>
        <p:blipFill rotWithShape="1">
          <a:blip r:embed="rId3">
            <a:alphaModFix/>
          </a:blip>
          <a:srcRect b="9511" l="0" r="0" t="0"/>
          <a:stretch/>
        </p:blipFill>
        <p:spPr>
          <a:xfrm>
            <a:off x="533400" y="1895475"/>
            <a:ext cx="3962400" cy="2426494"/>
          </a:xfrm>
          <a:prstGeom prst="rect">
            <a:avLst/>
          </a:prstGeom>
          <a:noFill/>
          <a:ln>
            <a:noFill/>
          </a:ln>
        </p:spPr>
      </p:pic>
      <p:pic>
        <p:nvPicPr>
          <p:cNvPr id="843" name="Google Shape;843;p62"/>
          <p:cNvPicPr preferRelativeResize="0"/>
          <p:nvPr/>
        </p:nvPicPr>
        <p:blipFill rotWithShape="1">
          <a:blip r:embed="rId4">
            <a:alphaModFix/>
          </a:blip>
          <a:srcRect b="10196" l="0" r="0" t="0"/>
          <a:stretch/>
        </p:blipFill>
        <p:spPr>
          <a:xfrm>
            <a:off x="4572001" y="1895475"/>
            <a:ext cx="3962400" cy="2428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6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Hot Standby – </a:t>
            </a:r>
            <a:r>
              <a:rPr b="1" i="0" lang="en-US" sz="2500" u="none" cap="none" strike="noStrike">
                <a:solidFill>
                  <a:schemeClr val="dk1"/>
                </a:solidFill>
                <a:latin typeface="Arial"/>
                <a:ea typeface="Arial"/>
                <a:cs typeface="Arial"/>
                <a:sym typeface="Arial"/>
              </a:rPr>
              <a:t>General Overview</a:t>
            </a:r>
            <a:endParaRPr/>
          </a:p>
        </p:txBody>
      </p:sp>
      <p:sp>
        <p:nvSpPr>
          <p:cNvPr id="850" name="Google Shape;850;p63"/>
          <p:cNvSpPr txBox="1"/>
          <p:nvPr>
            <p:ph idx="1" type="body"/>
          </p:nvPr>
        </p:nvSpPr>
        <p:spPr>
          <a:xfrm>
            <a:off x="304800" y="857250"/>
            <a:ext cx="51054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Components: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Two VidyoPortals</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Hot Standby Licenses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Requires three IP address for public deployments with one being the cluster (shared) IP address. Four IP addresses are required in a NAT’d deployment.</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Features: </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Automatic and manual failover options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License and configuration mirroring</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Automatic database synchronization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In-Service Upgrade/Maintenance</a:t>
            </a:r>
            <a:endParaRPr/>
          </a:p>
        </p:txBody>
      </p:sp>
      <p:grpSp>
        <p:nvGrpSpPr>
          <p:cNvPr id="851" name="Google Shape;851;p63"/>
          <p:cNvGrpSpPr/>
          <p:nvPr/>
        </p:nvGrpSpPr>
        <p:grpSpPr>
          <a:xfrm>
            <a:off x="5257802" y="1308498"/>
            <a:ext cx="4362450" cy="3024940"/>
            <a:chOff x="-19051" y="1974019"/>
            <a:chExt cx="4362451" cy="4032454"/>
          </a:xfrm>
        </p:grpSpPr>
        <p:sp>
          <p:nvSpPr>
            <p:cNvPr id="852" name="Google Shape;852;p63"/>
            <p:cNvSpPr txBox="1"/>
            <p:nvPr/>
          </p:nvSpPr>
          <p:spPr>
            <a:xfrm>
              <a:off x="2133600" y="5144869"/>
              <a:ext cx="2209800" cy="8616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lang="en-US" sz="1800">
                  <a:solidFill>
                    <a:schemeClr val="dk1"/>
                  </a:solidFill>
                  <a:latin typeface="Arial Narrow"/>
                  <a:ea typeface="Arial Narrow"/>
                  <a:cs typeface="Arial Narrow"/>
                  <a:sym typeface="Arial Narrow"/>
                </a:rPr>
                <a:t>Hot Standby VidyoPortal</a:t>
              </a:r>
              <a:endParaRPr/>
            </a:p>
          </p:txBody>
        </p:sp>
        <p:grpSp>
          <p:nvGrpSpPr>
            <p:cNvPr id="853" name="Google Shape;853;p63"/>
            <p:cNvGrpSpPr/>
            <p:nvPr/>
          </p:nvGrpSpPr>
          <p:grpSpPr>
            <a:xfrm>
              <a:off x="-19051" y="1974019"/>
              <a:ext cx="3462338" cy="4032454"/>
              <a:chOff x="-19051" y="1974019"/>
              <a:chExt cx="3462338" cy="4032454"/>
            </a:xfrm>
          </p:grpSpPr>
          <p:sp>
            <p:nvSpPr>
              <p:cNvPr id="854" name="Google Shape;854;p63"/>
              <p:cNvSpPr txBox="1"/>
              <p:nvPr/>
            </p:nvSpPr>
            <p:spPr>
              <a:xfrm>
                <a:off x="2209801" y="3160124"/>
                <a:ext cx="1219200" cy="4923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b="1" lang="en-US" sz="1800">
                    <a:solidFill>
                      <a:schemeClr val="dk1"/>
                    </a:solidFill>
                    <a:latin typeface="Arial Narrow"/>
                    <a:ea typeface="Arial Narrow"/>
                    <a:cs typeface="Arial Narrow"/>
                    <a:sym typeface="Arial Narrow"/>
                  </a:rPr>
                  <a:t>IP Router</a:t>
                </a:r>
                <a:endParaRPr/>
              </a:p>
            </p:txBody>
          </p:sp>
          <p:cxnSp>
            <p:nvCxnSpPr>
              <p:cNvPr id="855" name="Google Shape;855;p63"/>
              <p:cNvCxnSpPr/>
              <p:nvPr/>
            </p:nvCxnSpPr>
            <p:spPr>
              <a:xfrm>
                <a:off x="685799" y="4099260"/>
                <a:ext cx="1176338" cy="0"/>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cxnSp>
            <p:nvCxnSpPr>
              <p:cNvPr id="856" name="Google Shape;856;p63"/>
              <p:cNvCxnSpPr/>
              <p:nvPr/>
            </p:nvCxnSpPr>
            <p:spPr>
              <a:xfrm>
                <a:off x="1862138" y="4099260"/>
                <a:ext cx="1174750" cy="0"/>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cxnSp>
            <p:nvCxnSpPr>
              <p:cNvPr id="857" name="Google Shape;857;p63"/>
              <p:cNvCxnSpPr/>
              <p:nvPr/>
            </p:nvCxnSpPr>
            <p:spPr>
              <a:xfrm>
                <a:off x="685799" y="4089737"/>
                <a:ext cx="0" cy="388861"/>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cxnSp>
            <p:nvCxnSpPr>
              <p:cNvPr id="858" name="Google Shape;858;p63"/>
              <p:cNvCxnSpPr/>
              <p:nvPr/>
            </p:nvCxnSpPr>
            <p:spPr>
              <a:xfrm>
                <a:off x="3036888" y="4089737"/>
                <a:ext cx="0" cy="388861"/>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sp>
            <p:nvSpPr>
              <p:cNvPr id="859" name="Google Shape;859;p63"/>
              <p:cNvSpPr txBox="1"/>
              <p:nvPr/>
            </p:nvSpPr>
            <p:spPr>
              <a:xfrm>
                <a:off x="-19051" y="5144869"/>
                <a:ext cx="1600200" cy="8616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lang="en-US" sz="1800">
                    <a:solidFill>
                      <a:schemeClr val="dk1"/>
                    </a:solidFill>
                    <a:latin typeface="Arial Narrow"/>
                    <a:ea typeface="Arial Narrow"/>
                    <a:cs typeface="Arial Narrow"/>
                    <a:sym typeface="Arial Narrow"/>
                  </a:rPr>
                  <a:t>Active</a:t>
                </a:r>
                <a:endParaRPr/>
              </a:p>
              <a:p>
                <a:pPr indent="0" lvl="0" marL="0" marR="0" rtl="0" algn="ctr">
                  <a:spcBef>
                    <a:spcPts val="0"/>
                  </a:spcBef>
                  <a:spcAft>
                    <a:spcPts val="0"/>
                  </a:spcAft>
                  <a:buClr>
                    <a:schemeClr val="dk1"/>
                  </a:buClr>
                  <a:buFont typeface="Arial"/>
                  <a:buNone/>
                </a:pPr>
                <a:r>
                  <a:rPr b="1" lang="en-US" sz="1800">
                    <a:solidFill>
                      <a:schemeClr val="dk1"/>
                    </a:solidFill>
                    <a:latin typeface="Arial Narrow"/>
                    <a:ea typeface="Arial Narrow"/>
                    <a:cs typeface="Arial Narrow"/>
                    <a:sym typeface="Arial Narrow"/>
                  </a:rPr>
                  <a:t>VidyoPortal</a:t>
                </a:r>
                <a:endParaRPr/>
              </a:p>
            </p:txBody>
          </p:sp>
          <p:pic>
            <p:nvPicPr>
              <p:cNvPr descr="http://3.bp.blogspot.com/-xbKTmZ-2lfw/TaVYRU-M9II/AAAAAAAAAR4/X0yTQbbHqzs/s1600/cisco-router-icon.jpg" id="860" name="Google Shape;860;p63"/>
              <p:cNvPicPr preferRelativeResize="0"/>
              <p:nvPr/>
            </p:nvPicPr>
            <p:blipFill rotWithShape="1">
              <a:blip r:embed="rId3">
                <a:alphaModFix/>
              </a:blip>
              <a:srcRect b="0" l="0" r="0" t="0"/>
              <a:stretch/>
            </p:blipFill>
            <p:spPr>
              <a:xfrm>
                <a:off x="1447800" y="3084824"/>
                <a:ext cx="838200" cy="699327"/>
              </a:xfrm>
              <a:prstGeom prst="rect">
                <a:avLst/>
              </a:prstGeom>
              <a:noFill/>
              <a:ln>
                <a:noFill/>
              </a:ln>
            </p:spPr>
          </p:pic>
          <p:cxnSp>
            <p:nvCxnSpPr>
              <p:cNvPr id="861" name="Google Shape;861;p63"/>
              <p:cNvCxnSpPr/>
              <p:nvPr/>
            </p:nvCxnSpPr>
            <p:spPr>
              <a:xfrm>
                <a:off x="1866900" y="3631041"/>
                <a:ext cx="0" cy="458696"/>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cxnSp>
            <p:nvCxnSpPr>
              <p:cNvPr id="862" name="Google Shape;862;p63"/>
              <p:cNvCxnSpPr/>
              <p:nvPr/>
            </p:nvCxnSpPr>
            <p:spPr>
              <a:xfrm>
                <a:off x="1866900" y="2659683"/>
                <a:ext cx="0" cy="533294"/>
              </a:xfrm>
              <a:prstGeom prst="straightConnector1">
                <a:avLst/>
              </a:prstGeom>
              <a:noFill/>
              <a:ln cap="flat" cmpd="sng" w="34925">
                <a:solidFill>
                  <a:schemeClr val="accent3"/>
                </a:solidFill>
                <a:prstDash val="solid"/>
                <a:round/>
                <a:headEnd len="sm" w="sm" type="none"/>
                <a:tailEnd len="sm" w="sm" type="none"/>
              </a:ln>
              <a:effectLst>
                <a:outerShdw blurRad="50800" rotWithShape="0" algn="tl" dir="2700000" dist="38100">
                  <a:srgbClr val="000000">
                    <a:alpha val="40000"/>
                  </a:srgbClr>
                </a:outerShdw>
              </a:effectLst>
            </p:spPr>
          </p:cxnSp>
          <p:sp>
            <p:nvSpPr>
              <p:cNvPr id="863" name="Google Shape;863;p63"/>
              <p:cNvSpPr/>
              <p:nvPr/>
            </p:nvSpPr>
            <p:spPr>
              <a:xfrm>
                <a:off x="889968" y="1974019"/>
                <a:ext cx="1943101" cy="1066800"/>
              </a:xfrm>
              <a:prstGeom prst="cloud">
                <a:avLst/>
              </a:prstGeom>
              <a:solidFill>
                <a:schemeClr val="accent3"/>
              </a:solidFill>
              <a:ln>
                <a:noFill/>
              </a:ln>
              <a:effectLst>
                <a:outerShdw blurRad="190500" algn="ctr" dir="2700000" dist="228600">
                  <a:srgbClr val="000000">
                    <a:alpha val="2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4" name="Google Shape;864;p63"/>
              <p:cNvSpPr txBox="1"/>
              <p:nvPr/>
            </p:nvSpPr>
            <p:spPr>
              <a:xfrm>
                <a:off x="876298" y="2126419"/>
                <a:ext cx="1943102" cy="8616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t/>
                </a:r>
                <a:endParaRPr b="1" sz="1800">
                  <a:solidFill>
                    <a:schemeClr val="lt1"/>
                  </a:solidFill>
                  <a:latin typeface="Arial Narrow"/>
                  <a:ea typeface="Arial Narrow"/>
                  <a:cs typeface="Arial Narrow"/>
                  <a:sym typeface="Arial Narrow"/>
                </a:endParaRPr>
              </a:p>
              <a:p>
                <a:pPr indent="0" lvl="0" marL="0" marR="0" rtl="0" algn="ctr">
                  <a:spcBef>
                    <a:spcPts val="0"/>
                  </a:spcBef>
                  <a:spcAft>
                    <a:spcPts val="0"/>
                  </a:spcAft>
                  <a:buClr>
                    <a:schemeClr val="lt1"/>
                  </a:buClr>
                  <a:buFont typeface="Arial"/>
                  <a:buNone/>
                </a:pPr>
                <a:r>
                  <a:rPr b="1" lang="en-US" sz="1800">
                    <a:solidFill>
                      <a:schemeClr val="lt1"/>
                    </a:solidFill>
                    <a:latin typeface="Arial Narrow"/>
                    <a:ea typeface="Arial Narrow"/>
                    <a:cs typeface="Arial Narrow"/>
                    <a:sym typeface="Arial Narrow"/>
                  </a:rPr>
                  <a:t>IP Network</a:t>
                </a:r>
                <a:endParaRPr/>
              </a:p>
            </p:txBody>
          </p:sp>
          <p:sp>
            <p:nvSpPr>
              <p:cNvPr id="865" name="Google Shape;865;p63"/>
              <p:cNvSpPr txBox="1"/>
              <p:nvPr/>
            </p:nvSpPr>
            <p:spPr>
              <a:xfrm>
                <a:off x="1132238" y="4126468"/>
                <a:ext cx="1534762" cy="49234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Font typeface="Arial"/>
                  <a:buNone/>
                </a:pPr>
                <a:r>
                  <a:rPr b="1" lang="en-US" sz="1800">
                    <a:solidFill>
                      <a:schemeClr val="dk1"/>
                    </a:solidFill>
                    <a:latin typeface="Arial Narrow"/>
                    <a:ea typeface="Arial Narrow"/>
                    <a:cs typeface="Arial Narrow"/>
                    <a:sym typeface="Arial Narrow"/>
                  </a:rPr>
                  <a:t>Cluster IP</a:t>
                </a:r>
                <a:endParaRPr/>
              </a:p>
            </p:txBody>
          </p:sp>
          <p:pic>
            <p:nvPicPr>
              <p:cNvPr id="866" name="Google Shape;866;p63"/>
              <p:cNvPicPr preferRelativeResize="0"/>
              <p:nvPr/>
            </p:nvPicPr>
            <p:blipFill rotWithShape="1">
              <a:blip r:embed="rId4">
                <a:alphaModFix/>
              </a:blip>
              <a:srcRect b="0" l="0" r="0" t="0"/>
              <a:stretch/>
            </p:blipFill>
            <p:spPr>
              <a:xfrm>
                <a:off x="2633662" y="4478661"/>
                <a:ext cx="809625" cy="723900"/>
              </a:xfrm>
              <a:prstGeom prst="rect">
                <a:avLst/>
              </a:prstGeom>
              <a:noFill/>
              <a:ln>
                <a:noFill/>
              </a:ln>
            </p:spPr>
          </p:pic>
          <p:pic>
            <p:nvPicPr>
              <p:cNvPr id="867" name="Google Shape;867;p63"/>
              <p:cNvPicPr preferRelativeResize="0"/>
              <p:nvPr/>
            </p:nvPicPr>
            <p:blipFill rotWithShape="1">
              <a:blip r:embed="rId4">
                <a:alphaModFix/>
              </a:blip>
              <a:srcRect b="0" l="0" r="0" t="0"/>
              <a:stretch/>
            </p:blipFill>
            <p:spPr>
              <a:xfrm>
                <a:off x="280986" y="4478660"/>
                <a:ext cx="809625" cy="723900"/>
              </a:xfrm>
              <a:prstGeom prst="rect">
                <a:avLst/>
              </a:prstGeom>
              <a:noFill/>
              <a:ln>
                <a:noFill/>
              </a:ln>
            </p:spPr>
          </p:pic>
        </p:grpSp>
      </p:grpSp>
      <p:cxnSp>
        <p:nvCxnSpPr>
          <p:cNvPr id="868" name="Google Shape;868;p63"/>
          <p:cNvCxnSpPr>
            <a:stCxn id="867" idx="3"/>
            <a:endCxn id="866" idx="1"/>
          </p:cNvCxnSpPr>
          <p:nvPr/>
        </p:nvCxnSpPr>
        <p:spPr>
          <a:xfrm>
            <a:off x="6367464" y="3458867"/>
            <a:ext cx="15432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6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Hot Standby – </a:t>
            </a:r>
            <a:r>
              <a:rPr b="1" i="0" lang="en-US" sz="2500" u="none" cap="none" strike="noStrike">
                <a:solidFill>
                  <a:schemeClr val="dk1"/>
                </a:solidFill>
                <a:latin typeface="Arial"/>
                <a:ea typeface="Arial"/>
                <a:cs typeface="Arial"/>
                <a:sym typeface="Arial"/>
              </a:rPr>
              <a:t>Switchover</a:t>
            </a:r>
            <a:endParaRPr/>
          </a:p>
        </p:txBody>
      </p:sp>
      <p:sp>
        <p:nvSpPr>
          <p:cNvPr id="874" name="Google Shape;874;p6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Conditions for Switchover: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IP network failure of 20 or more seconds </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Restart of the Active VidyoPortal</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Shutdown of the Active VidyoPortal</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VidyoManager failure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Web services failure </a:t>
            </a:r>
            <a:br>
              <a:rPr b="0" i="0" lang="en-US" sz="1600" u="none" cap="none" strike="noStrike">
                <a:solidFill>
                  <a:schemeClr val="dk1"/>
                </a:solidFill>
                <a:latin typeface="Arial"/>
                <a:ea typeface="Arial"/>
                <a:cs typeface="Arial"/>
                <a:sym typeface="Arial"/>
              </a:rPr>
            </a:br>
            <a:r>
              <a:rPr b="0" i="0" lang="en-US" sz="1600" u="none" cap="none" strike="noStrike">
                <a:solidFill>
                  <a:schemeClr val="dk1"/>
                </a:solidFill>
                <a:latin typeface="Arial"/>
                <a:ea typeface="Arial"/>
                <a:cs typeface="Arial"/>
                <a:sym typeface="Arial"/>
              </a:rPr>
              <a:t>(Note that restarting web services from the Super Admin portal will not cause the Active VidyoPortal to switch over to the Standby VidyoPortal.)</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Switchover Timing</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Within 20 seconds of when the Active VidyoPortal becomes unreachable, the Standby will take over and start all the services.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The entire process typically takes between 40 to 60 seconds. </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65"/>
          <p:cNvSpPr txBox="1"/>
          <p:nvPr>
            <p:ph type="title"/>
          </p:nvPr>
        </p:nvSpPr>
        <p:spPr>
          <a:xfrm>
            <a:off x="228600" y="57150"/>
            <a:ext cx="80010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Hot Standby – </a:t>
            </a:r>
            <a:r>
              <a:rPr b="1" i="0" lang="en-US" sz="2500" u="none" cap="none" strike="noStrike">
                <a:solidFill>
                  <a:schemeClr val="dk1"/>
                </a:solidFill>
                <a:latin typeface="Arial"/>
                <a:ea typeface="Arial"/>
                <a:cs typeface="Arial"/>
                <a:sym typeface="Arial"/>
              </a:rPr>
              <a:t>Database Synchronization</a:t>
            </a:r>
            <a:endParaRPr/>
          </a:p>
        </p:txBody>
      </p:sp>
      <p:sp>
        <p:nvSpPr>
          <p:cNvPr id="881" name="Google Shape;881;p65"/>
          <p:cNvSpPr txBox="1"/>
          <p:nvPr>
            <p:ph idx="1" type="body"/>
          </p:nvPr>
        </p:nvSpPr>
        <p:spPr>
          <a:xfrm>
            <a:off x="304800" y="87630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By scheduling the database synchronization, you are selecting the window of time during which the synchronization will occur and how often it will occur during that window. (Slight delay to users searching may occur during synchronization)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The default is 12 to 4 AM, once per hour.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descr="C:\Users\twrona\AppData\Local\Temp\SNAGHTMLac7683c.PNG" id="882" name="Google Shape;882;p65"/>
          <p:cNvPicPr preferRelativeResize="0"/>
          <p:nvPr/>
        </p:nvPicPr>
        <p:blipFill rotWithShape="1">
          <a:blip r:embed="rId3">
            <a:alphaModFix/>
          </a:blip>
          <a:srcRect b="29587" l="0" r="0" t="0"/>
          <a:stretch/>
        </p:blipFill>
        <p:spPr>
          <a:xfrm>
            <a:off x="762000" y="2114550"/>
            <a:ext cx="7659688" cy="2457450"/>
          </a:xfrm>
          <a:prstGeom prst="rect">
            <a:avLst/>
          </a:prstGeom>
          <a:noFill/>
          <a:ln cap="flat" cmpd="sng" w="19050">
            <a:solidFill>
              <a:srgbClr val="92D050"/>
            </a:solidFill>
            <a:prstDash val="solid"/>
            <a:miter lim="800000"/>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6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VidyoPortal Hot Standby – </a:t>
            </a:r>
            <a:r>
              <a:rPr b="1" i="0" lang="en-US" sz="2500" u="none" cap="none" strike="noStrike">
                <a:solidFill>
                  <a:schemeClr val="dk1"/>
                </a:solidFill>
                <a:latin typeface="Arial"/>
                <a:ea typeface="Arial"/>
                <a:cs typeface="Arial"/>
                <a:sym typeface="Arial"/>
              </a:rPr>
              <a:t>Status</a:t>
            </a:r>
            <a:endParaRPr/>
          </a:p>
        </p:txBody>
      </p:sp>
      <p:pic>
        <p:nvPicPr>
          <p:cNvPr descr="C:\Users\twrona\AppData\Local\Temp\SNAGHTML63dc0a0.PNG" id="889" name="Google Shape;889;p66"/>
          <p:cNvPicPr preferRelativeResize="0"/>
          <p:nvPr/>
        </p:nvPicPr>
        <p:blipFill rotWithShape="1">
          <a:blip r:embed="rId3">
            <a:alphaModFix/>
          </a:blip>
          <a:srcRect b="0" l="0" r="0" t="0"/>
          <a:stretch/>
        </p:blipFill>
        <p:spPr>
          <a:xfrm>
            <a:off x="301726" y="1047750"/>
            <a:ext cx="8489748" cy="3640217"/>
          </a:xfrm>
          <a:prstGeom prst="rect">
            <a:avLst/>
          </a:prstGeom>
          <a:noFill/>
          <a:ln cap="flat" cmpd="sng" w="19050">
            <a:solidFill>
              <a:srgbClr val="92D050"/>
            </a:solidFill>
            <a:prstDash val="solid"/>
            <a:miter lim="800000"/>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67"/>
          <p:cNvSpPr txBox="1"/>
          <p:nvPr>
            <p:ph type="title"/>
          </p:nvPr>
        </p:nvSpPr>
        <p:spPr>
          <a:xfrm>
            <a:off x="228600" y="57152"/>
            <a:ext cx="79248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Inter Portal Communication (IPC) – </a:t>
            </a:r>
            <a:r>
              <a:rPr b="1" i="0" lang="en-US" sz="2500" u="none" cap="none" strike="noStrike">
                <a:solidFill>
                  <a:schemeClr val="dk1"/>
                </a:solidFill>
                <a:latin typeface="Arial"/>
                <a:ea typeface="Arial"/>
                <a:cs typeface="Arial"/>
                <a:sym typeface="Arial"/>
              </a:rPr>
              <a:t>General Overview</a:t>
            </a:r>
            <a:endParaRPr/>
          </a:p>
        </p:txBody>
      </p:sp>
      <p:pic>
        <p:nvPicPr>
          <p:cNvPr descr="Screen Shot 2012-07-16 at 09.52.04.png" id="895" name="Google Shape;895;p67"/>
          <p:cNvPicPr preferRelativeResize="0"/>
          <p:nvPr/>
        </p:nvPicPr>
        <p:blipFill rotWithShape="1">
          <a:blip r:embed="rId3">
            <a:alphaModFix/>
          </a:blip>
          <a:srcRect b="5926" l="0" r="0" t="22715"/>
          <a:stretch/>
        </p:blipFill>
        <p:spPr>
          <a:xfrm>
            <a:off x="0" y="1047750"/>
            <a:ext cx="9118600" cy="36706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Configuration</a:t>
            </a:r>
            <a:endParaRPr b="1" i="0" sz="2500" u="none" cap="none" strike="noStrike">
              <a:solidFill>
                <a:schemeClr val="dk1"/>
              </a:solidFill>
              <a:latin typeface="Arial"/>
              <a:ea typeface="Arial"/>
              <a:cs typeface="Arial"/>
              <a:sym typeface="Arial"/>
            </a:endParaRPr>
          </a:p>
        </p:txBody>
      </p:sp>
      <p:sp>
        <p:nvSpPr>
          <p:cNvPr id="90" name="Google Shape;90;p1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Click on a Tenant Name to Edit, or Click Add Tenant to add a New Tenant:</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1" name="Google Shape;91;p14"/>
          <p:cNvPicPr preferRelativeResize="0"/>
          <p:nvPr/>
        </p:nvPicPr>
        <p:blipFill rotWithShape="1">
          <a:blip r:embed="rId3">
            <a:alphaModFix/>
          </a:blip>
          <a:srcRect b="0" l="0" r="0" t="0"/>
          <a:stretch/>
        </p:blipFill>
        <p:spPr>
          <a:xfrm>
            <a:off x="469899" y="1428750"/>
            <a:ext cx="5172075" cy="3200400"/>
          </a:xfrm>
          <a:prstGeom prst="rect">
            <a:avLst/>
          </a:prstGeom>
          <a:noFill/>
          <a:ln>
            <a:noFill/>
          </a:ln>
        </p:spPr>
      </p:pic>
      <p:sp>
        <p:nvSpPr>
          <p:cNvPr id="92" name="Google Shape;92;p14"/>
          <p:cNvSpPr txBox="1"/>
          <p:nvPr/>
        </p:nvSpPr>
        <p:spPr>
          <a:xfrm>
            <a:off x="5867400" y="2647950"/>
            <a:ext cx="3098800" cy="2185214"/>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1600"/>
              <a:buFont typeface="Arial Narrow"/>
              <a:buAutoNum type="arabicPeriod"/>
            </a:pPr>
            <a:r>
              <a:rPr lang="en-US" sz="1600">
                <a:solidFill>
                  <a:schemeClr val="dk1"/>
                </a:solidFill>
                <a:latin typeface="Arial"/>
                <a:ea typeface="Arial"/>
                <a:cs typeface="Arial"/>
                <a:sym typeface="Arial"/>
              </a:rPr>
              <a:t>Enter Tenant Name</a:t>
            </a:r>
            <a:endParaRPr/>
          </a:p>
          <a:p>
            <a:pPr indent="-457200" lvl="0" marL="457200" marR="0" rtl="0" algn="l">
              <a:spcBef>
                <a:spcPts val="1200"/>
              </a:spcBef>
              <a:spcAft>
                <a:spcPts val="0"/>
              </a:spcAft>
              <a:buClr>
                <a:schemeClr val="dk1"/>
              </a:buClr>
              <a:buSzPts val="1600"/>
              <a:buFont typeface="Arial Narrow"/>
              <a:buAutoNum type="arabicPeriod"/>
            </a:pPr>
            <a:r>
              <a:rPr lang="en-US" sz="1600">
                <a:solidFill>
                  <a:schemeClr val="dk1"/>
                </a:solidFill>
                <a:latin typeface="Arial"/>
                <a:ea typeface="Arial"/>
                <a:cs typeface="Arial"/>
                <a:sym typeface="Arial"/>
              </a:rPr>
              <a:t>Enter Tenant URL</a:t>
            </a:r>
            <a:endParaRPr/>
          </a:p>
          <a:p>
            <a:pPr indent="-457200" lvl="0" marL="457200" marR="0" rtl="0" algn="l">
              <a:spcBef>
                <a:spcPts val="1200"/>
              </a:spcBef>
              <a:spcAft>
                <a:spcPts val="0"/>
              </a:spcAft>
              <a:buClr>
                <a:schemeClr val="dk1"/>
              </a:buClr>
              <a:buSzPts val="1600"/>
              <a:buFont typeface="Arial Narrow"/>
              <a:buAutoNum type="arabicPeriod"/>
            </a:pPr>
            <a:r>
              <a:rPr lang="en-US" sz="1600">
                <a:solidFill>
                  <a:schemeClr val="dk1"/>
                </a:solidFill>
                <a:latin typeface="Arial"/>
                <a:ea typeface="Arial"/>
                <a:cs typeface="Arial"/>
                <a:sym typeface="Arial"/>
              </a:rPr>
              <a:t>Enter Tenant Prefix</a:t>
            </a:r>
            <a:endParaRPr/>
          </a:p>
          <a:p>
            <a:pPr indent="-457200" lvl="0" marL="457200" marR="0" rtl="0" algn="l">
              <a:spcBef>
                <a:spcPts val="1200"/>
              </a:spcBef>
              <a:spcAft>
                <a:spcPts val="0"/>
              </a:spcAft>
              <a:buClr>
                <a:schemeClr val="dk1"/>
              </a:buClr>
              <a:buSzPts val="1600"/>
              <a:buFont typeface="Arial Narrow"/>
              <a:buAutoNum type="arabicPeriod"/>
            </a:pPr>
            <a:r>
              <a:rPr lang="en-US" sz="1600">
                <a:solidFill>
                  <a:schemeClr val="dk1"/>
                </a:solidFill>
                <a:latin typeface="Arial"/>
                <a:ea typeface="Arial"/>
                <a:cs typeface="Arial"/>
                <a:sym typeface="Arial"/>
              </a:rPr>
              <a:t>Assign Licenses to Tenant</a:t>
            </a:r>
            <a:endParaRPr/>
          </a:p>
          <a:p>
            <a:pPr indent="-457200" lvl="0" marL="457200" marR="0" rtl="0" algn="l">
              <a:spcBef>
                <a:spcPts val="1200"/>
              </a:spcBef>
              <a:spcAft>
                <a:spcPts val="0"/>
              </a:spcAft>
              <a:buClr>
                <a:schemeClr val="dk1"/>
              </a:buClr>
              <a:buSzPts val="1600"/>
              <a:buFont typeface="Arial Narrow"/>
              <a:buAutoNum type="arabicPeriod"/>
            </a:pPr>
            <a:r>
              <a:rPr lang="en-US" sz="1600">
                <a:solidFill>
                  <a:schemeClr val="dk1"/>
                </a:solidFill>
                <a:latin typeface="Arial"/>
                <a:ea typeface="Arial"/>
                <a:cs typeface="Arial"/>
                <a:sym typeface="Arial"/>
              </a:rPr>
              <a:t>Enable or Disable Guest access accordingly.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pic>
        <p:nvPicPr>
          <p:cNvPr id="901" name="Google Shape;901;p68"/>
          <p:cNvPicPr preferRelativeResize="0"/>
          <p:nvPr/>
        </p:nvPicPr>
        <p:blipFill rotWithShape="1">
          <a:blip r:embed="rId3">
            <a:alphaModFix/>
          </a:blip>
          <a:srcRect b="0" l="0" r="0" t="0"/>
          <a:stretch/>
        </p:blipFill>
        <p:spPr>
          <a:xfrm>
            <a:off x="4419599" y="1100782"/>
            <a:ext cx="2315773" cy="2075309"/>
          </a:xfrm>
          <a:prstGeom prst="rect">
            <a:avLst/>
          </a:prstGeom>
          <a:noFill/>
          <a:ln>
            <a:noFill/>
          </a:ln>
        </p:spPr>
      </p:pic>
      <p:pic>
        <p:nvPicPr>
          <p:cNvPr id="902" name="Google Shape;902;p68"/>
          <p:cNvPicPr preferRelativeResize="0"/>
          <p:nvPr/>
        </p:nvPicPr>
        <p:blipFill rotWithShape="1">
          <a:blip r:embed="rId4">
            <a:alphaModFix/>
          </a:blip>
          <a:srcRect b="0" l="0" r="0" t="0"/>
          <a:stretch/>
        </p:blipFill>
        <p:spPr>
          <a:xfrm>
            <a:off x="346868" y="1093876"/>
            <a:ext cx="3158331" cy="3756968"/>
          </a:xfrm>
          <a:prstGeom prst="rect">
            <a:avLst/>
          </a:prstGeom>
          <a:noFill/>
          <a:ln>
            <a:noFill/>
          </a:ln>
        </p:spPr>
      </p:pic>
      <p:sp>
        <p:nvSpPr>
          <p:cNvPr id="903" name="Google Shape;903;p68"/>
          <p:cNvSpPr txBox="1"/>
          <p:nvPr>
            <p:ph type="title"/>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Inter Portal Communication (IPC) - </a:t>
            </a:r>
            <a:r>
              <a:rPr b="1" i="0" lang="en-US" sz="2500" u="none" cap="none" strike="noStrike">
                <a:solidFill>
                  <a:schemeClr val="dk1"/>
                </a:solidFill>
                <a:latin typeface="Arial"/>
                <a:ea typeface="Arial"/>
                <a:cs typeface="Arial"/>
                <a:sym typeface="Arial"/>
              </a:rPr>
              <a:t>Example</a:t>
            </a:r>
            <a:endParaRPr b="1" i="1" sz="2500" u="none" cap="none" strike="noStrike">
              <a:solidFill>
                <a:schemeClr val="dk1"/>
              </a:solidFill>
              <a:latin typeface="Arial"/>
              <a:ea typeface="Arial"/>
              <a:cs typeface="Arial"/>
              <a:sym typeface="Arial"/>
            </a:endParaRPr>
          </a:p>
        </p:txBody>
      </p:sp>
      <p:sp>
        <p:nvSpPr>
          <p:cNvPr id="904" name="Google Shape;904;p68"/>
          <p:cNvSpPr/>
          <p:nvPr/>
        </p:nvSpPr>
        <p:spPr>
          <a:xfrm>
            <a:off x="457200" y="1254048"/>
            <a:ext cx="1371600" cy="228600"/>
          </a:xfrm>
          <a:prstGeom prst="rect">
            <a:avLst/>
          </a:prstGeom>
          <a:noFill/>
          <a:ln cap="flat" cmpd="sng" w="381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905" name="Google Shape;905;p68"/>
          <p:cNvSpPr/>
          <p:nvPr/>
        </p:nvSpPr>
        <p:spPr>
          <a:xfrm>
            <a:off x="4648200" y="2550171"/>
            <a:ext cx="1828799" cy="265047"/>
          </a:xfrm>
          <a:prstGeom prst="rect">
            <a:avLst/>
          </a:prstGeom>
          <a:noFill/>
          <a:ln cap="flat" cmpd="sng" w="381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906" name="Google Shape;906;p68"/>
          <p:cNvSpPr/>
          <p:nvPr/>
        </p:nvSpPr>
        <p:spPr>
          <a:xfrm>
            <a:off x="3442493" y="880878"/>
            <a:ext cx="2259013" cy="286513"/>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61309" y="85568"/>
                </a:lnTo>
              </a:path>
            </a:pathLst>
          </a:cu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imes"/>
                <a:ea typeface="Times"/>
                <a:cs typeface="Times"/>
                <a:sym typeface="Times"/>
              </a:rPr>
              <a:t>Your Portal Address</a:t>
            </a:r>
            <a:endParaRPr sz="1800">
              <a:solidFill>
                <a:schemeClr val="dk1"/>
              </a:solidFill>
              <a:latin typeface="Times"/>
              <a:ea typeface="Times"/>
              <a:cs typeface="Times"/>
              <a:sym typeface="Times"/>
            </a:endParaRPr>
          </a:p>
        </p:txBody>
      </p:sp>
      <p:sp>
        <p:nvSpPr>
          <p:cNvPr id="907" name="Google Shape;907;p68"/>
          <p:cNvSpPr/>
          <p:nvPr/>
        </p:nvSpPr>
        <p:spPr>
          <a:xfrm>
            <a:off x="2743200" y="1893416"/>
            <a:ext cx="1828800" cy="108585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60727" y="-47032"/>
                </a:lnTo>
              </a:path>
            </a:pathLst>
          </a:cu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username@portal</a:t>
            </a:r>
            <a:endParaRPr sz="1600">
              <a:solidFill>
                <a:schemeClr val="dk1"/>
              </a:solidFill>
              <a:latin typeface="Times"/>
              <a:ea typeface="Times"/>
              <a:cs typeface="Times"/>
              <a:sym typeface="Times"/>
            </a:endParaRPr>
          </a:p>
        </p:txBody>
      </p:sp>
      <p:sp>
        <p:nvSpPr>
          <p:cNvPr id="908" name="Google Shape;908;p68"/>
          <p:cNvSpPr/>
          <p:nvPr/>
        </p:nvSpPr>
        <p:spPr>
          <a:xfrm>
            <a:off x="6950927" y="2820329"/>
            <a:ext cx="1676400" cy="1085850"/>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61259" y="5737"/>
                </a:lnTo>
              </a:path>
            </a:pathLst>
          </a:cu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Times"/>
                <a:ea typeface="Times"/>
                <a:cs typeface="Times"/>
                <a:sym typeface="Times"/>
              </a:rPr>
              <a:t>Click ‘Join Room’ to join 3</a:t>
            </a:r>
            <a:r>
              <a:rPr baseline="30000" lang="en-US" sz="1600">
                <a:solidFill>
                  <a:schemeClr val="dk1"/>
                </a:solidFill>
                <a:latin typeface="Times"/>
                <a:ea typeface="Times"/>
                <a:cs typeface="Times"/>
                <a:sym typeface="Times"/>
              </a:rPr>
              <a:t>rd</a:t>
            </a:r>
            <a:r>
              <a:rPr lang="en-US" sz="1600">
                <a:solidFill>
                  <a:schemeClr val="dk1"/>
                </a:solidFill>
                <a:latin typeface="Times"/>
                <a:ea typeface="Times"/>
                <a:cs typeface="Times"/>
                <a:sym typeface="Times"/>
              </a:rPr>
              <a:t> party portal </a:t>
            </a:r>
            <a:endParaRPr/>
          </a:p>
        </p:txBody>
      </p:sp>
      <p:sp>
        <p:nvSpPr>
          <p:cNvPr id="909" name="Google Shape;909;p68"/>
          <p:cNvSpPr/>
          <p:nvPr/>
        </p:nvSpPr>
        <p:spPr>
          <a:xfrm>
            <a:off x="985026" y="1110076"/>
            <a:ext cx="1371600" cy="114300"/>
          </a:xfrm>
          <a:prstGeom prst="rect">
            <a:avLst/>
          </a:prstGeom>
          <a:noFill/>
          <a:ln cap="flat" cmpd="sng" w="38100">
            <a:solidFill>
              <a:schemeClr val="accen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6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LDAP/AD Auto Provisioning - </a:t>
            </a:r>
            <a:r>
              <a:rPr b="1" i="0" lang="en-US" sz="2500" u="none" cap="none" strike="noStrike">
                <a:solidFill>
                  <a:schemeClr val="dk1"/>
                </a:solidFill>
                <a:latin typeface="Arial"/>
                <a:ea typeface="Arial"/>
                <a:cs typeface="Arial"/>
                <a:sym typeface="Arial"/>
              </a:rPr>
              <a:t>Configuration</a:t>
            </a:r>
            <a:endParaRPr b="1" i="0" sz="2500" u="none" cap="none" strike="noStrike">
              <a:solidFill>
                <a:schemeClr val="dk1"/>
              </a:solidFill>
              <a:latin typeface="Arial"/>
              <a:ea typeface="Arial"/>
              <a:cs typeface="Arial"/>
              <a:sym typeface="Arial"/>
            </a:endParaRPr>
          </a:p>
        </p:txBody>
      </p:sp>
      <p:sp>
        <p:nvSpPr>
          <p:cNvPr id="916" name="Google Shape;916;p69"/>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VidyoPortal accounts are automatically created upon successful authentication</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Map VidyoPortal attributes to LDAP attributes</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Map values (either same or different) between VidyoPortal and LDAP server</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917" name="Google Shape;917;p69"/>
          <p:cNvPicPr preferRelativeResize="0"/>
          <p:nvPr/>
        </p:nvPicPr>
        <p:blipFill rotWithShape="1">
          <a:blip r:embed="rId3">
            <a:alphaModFix/>
          </a:blip>
          <a:srcRect b="1746" l="1193" r="1279" t="1838"/>
          <a:stretch/>
        </p:blipFill>
        <p:spPr>
          <a:xfrm>
            <a:off x="428065" y="1905726"/>
            <a:ext cx="3902548" cy="2804102"/>
          </a:xfrm>
          <a:prstGeom prst="rect">
            <a:avLst/>
          </a:prstGeom>
          <a:noFill/>
          <a:ln>
            <a:noFill/>
          </a:ln>
        </p:spPr>
      </p:pic>
      <p:pic>
        <p:nvPicPr>
          <p:cNvPr id="918" name="Google Shape;918;p69"/>
          <p:cNvPicPr preferRelativeResize="0"/>
          <p:nvPr/>
        </p:nvPicPr>
        <p:blipFill rotWithShape="1">
          <a:blip r:embed="rId4">
            <a:alphaModFix/>
          </a:blip>
          <a:srcRect b="2610" l="1544" r="2279" t="2081"/>
          <a:stretch/>
        </p:blipFill>
        <p:spPr>
          <a:xfrm>
            <a:off x="5105400" y="2021552"/>
            <a:ext cx="3124200" cy="2572449"/>
          </a:xfrm>
          <a:prstGeom prst="rect">
            <a:avLst/>
          </a:prstGeom>
          <a:noFill/>
          <a:ln>
            <a:noFill/>
          </a:ln>
        </p:spPr>
      </p:pic>
      <p:sp>
        <p:nvSpPr>
          <p:cNvPr id="919" name="Google Shape;919;p69"/>
          <p:cNvSpPr/>
          <p:nvPr/>
        </p:nvSpPr>
        <p:spPr>
          <a:xfrm>
            <a:off x="4114800" y="2419350"/>
            <a:ext cx="537420" cy="298567"/>
          </a:xfrm>
          <a:prstGeom prst="rightArrow">
            <a:avLst>
              <a:gd fmla="val 50000" name="adj1"/>
              <a:gd fmla="val 50000" name="adj2"/>
            </a:avLst>
          </a:prstGeom>
          <a:solidFill>
            <a:schemeClr val="accent3"/>
          </a:solidFill>
          <a:ln cap="flat" cmpd="sng" w="25400">
            <a:solidFill>
              <a:srgbClr val="1A6CA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
        <p:nvSpPr>
          <p:cNvPr id="920" name="Google Shape;920;p69"/>
          <p:cNvSpPr/>
          <p:nvPr/>
        </p:nvSpPr>
        <p:spPr>
          <a:xfrm>
            <a:off x="2476500" y="2688130"/>
            <a:ext cx="990600" cy="234833"/>
          </a:xfrm>
          <a:prstGeom prst="rect">
            <a:avLst/>
          </a:prstGeom>
          <a:solidFill>
            <a:srgbClr val="F3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
        <p:nvSpPr>
          <p:cNvPr id="921" name="Google Shape;921;p69"/>
          <p:cNvSpPr/>
          <p:nvPr/>
        </p:nvSpPr>
        <p:spPr>
          <a:xfrm>
            <a:off x="2445754" y="2250307"/>
            <a:ext cx="1023510" cy="236571"/>
          </a:xfrm>
          <a:prstGeom prst="rect">
            <a:avLst/>
          </a:prstGeom>
          <a:no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
        <p:nvSpPr>
          <p:cNvPr id="922" name="Google Shape;922;p69"/>
          <p:cNvSpPr/>
          <p:nvPr/>
        </p:nvSpPr>
        <p:spPr>
          <a:xfrm>
            <a:off x="2460994" y="2675432"/>
            <a:ext cx="1023510" cy="260228"/>
          </a:xfrm>
          <a:prstGeom prst="rect">
            <a:avLst/>
          </a:prstGeom>
          <a:no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
        <p:nvSpPr>
          <p:cNvPr id="923" name="Google Shape;923;p69"/>
          <p:cNvSpPr/>
          <p:nvPr/>
        </p:nvSpPr>
        <p:spPr>
          <a:xfrm>
            <a:off x="2484120" y="3105150"/>
            <a:ext cx="952500" cy="202627"/>
          </a:xfrm>
          <a:prstGeom prst="rect">
            <a:avLst/>
          </a:prstGeom>
          <a:solidFill>
            <a:srgbClr val="FFC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Font typeface="Times"/>
              <a:buNone/>
            </a:pPr>
            <a:r>
              <a:t/>
            </a:r>
            <a:endParaRPr b="0" i="0" sz="2400" u="none" cap="none" strike="noStrike">
              <a:solidFill>
                <a:schemeClr val="dk1"/>
              </a:solidFill>
              <a:latin typeface="Times"/>
              <a:ea typeface="Times"/>
              <a:cs typeface="Times"/>
              <a:sym typeface="Time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7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VidyoDashboard – </a:t>
            </a:r>
            <a:r>
              <a:rPr b="1" i="0" lang="en-US" sz="2500" u="none" cap="none" strike="noStrike">
                <a:solidFill>
                  <a:schemeClr val="dk1"/>
                </a:solidFill>
                <a:latin typeface="Arial"/>
                <a:ea typeface="Arial"/>
                <a:cs typeface="Arial"/>
                <a:sym typeface="Arial"/>
              </a:rPr>
              <a:t>General Overview</a:t>
            </a:r>
            <a:endParaRPr b="1" i="0" sz="2500" u="none" cap="none" strike="noStrike">
              <a:solidFill>
                <a:schemeClr val="dk1"/>
              </a:solidFill>
              <a:latin typeface="Arial"/>
              <a:ea typeface="Arial"/>
              <a:cs typeface="Arial"/>
              <a:sym typeface="Arial"/>
            </a:endParaRPr>
          </a:p>
        </p:txBody>
      </p:sp>
      <p:sp>
        <p:nvSpPr>
          <p:cNvPr id="929" name="Google Shape;929;p7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Provides system administrators with the following VidyoConferencing system analytics: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License Consumption (installs)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Server Utilization</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Call Records</a:t>
            </a:r>
            <a:endParaRPr/>
          </a:p>
          <a:p>
            <a:pPr indent="-230187" lvl="1" marL="484188" marR="0" rtl="0" algn="l">
              <a:spcBef>
                <a:spcPts val="320"/>
              </a:spcBef>
              <a:spcAft>
                <a:spcPts val="0"/>
              </a:spcAft>
              <a:buClr>
                <a:schemeClr val="lt2"/>
              </a:buClr>
              <a:buSzPts val="1600"/>
              <a:buFont typeface="Tahoma"/>
              <a:buChar char="–"/>
            </a:pPr>
            <a:r>
              <a:rPr b="0" i="0" lang="en-US" sz="1600" u="none" cap="none" strike="noStrike">
                <a:solidFill>
                  <a:schemeClr val="dk1"/>
                </a:solidFill>
                <a:latin typeface="Tahoma"/>
                <a:ea typeface="Tahoma"/>
                <a:cs typeface="Tahoma"/>
                <a:sym typeface="Tahoma"/>
              </a:rPr>
              <a:t>Configuration Settings</a:t>
            </a:r>
            <a:endParaRPr/>
          </a:p>
          <a:p>
            <a:pPr indent="-1588" lvl="1" marL="255588" marR="0" rtl="0" algn="l">
              <a:spcBef>
                <a:spcPts val="320"/>
              </a:spcBef>
              <a:spcAft>
                <a:spcPts val="0"/>
              </a:spcAft>
              <a:buClr>
                <a:schemeClr val="lt2"/>
              </a:buClr>
              <a:buFont typeface="Tahoma"/>
              <a:buNone/>
            </a:pPr>
            <a:r>
              <a:t/>
            </a:r>
            <a:endParaRPr b="0" i="0" sz="1600" u="none" cap="none" strike="noStrike">
              <a:solidFill>
                <a:schemeClr val="dk1"/>
              </a:solidFill>
              <a:latin typeface="Tahoma"/>
              <a:ea typeface="Tahoma"/>
              <a:cs typeface="Tahoma"/>
              <a:sym typeface="Tahoma"/>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This standalone software is currently</a:t>
            </a:r>
            <a:endParaRPr/>
          </a:p>
          <a:p>
            <a:pPr indent="0" lvl="0" marL="0" marR="0" rtl="0" algn="l">
              <a:spcBef>
                <a:spcPts val="320"/>
              </a:spcBef>
              <a:spcAft>
                <a:spcPts val="0"/>
              </a:spcAft>
              <a:buClr>
                <a:srgbClr val="3495DA"/>
              </a:buClr>
              <a:buFont typeface="Arial"/>
              <a:buNone/>
            </a:pPr>
            <a:r>
              <a:rPr b="0" i="0" lang="en-US" sz="1600" u="none" cap="none" strike="noStrike">
                <a:solidFill>
                  <a:schemeClr val="dk1"/>
                </a:solidFill>
                <a:latin typeface="Tahoma"/>
                <a:ea typeface="Tahoma"/>
                <a:cs typeface="Tahoma"/>
                <a:sym typeface="Tahoma"/>
              </a:rPr>
              <a:t>available as a VMware image (OVA) file.</a:t>
            </a:r>
            <a:endParaRPr b="0" i="0" sz="1600" u="none" cap="none" strike="noStrike">
              <a:solidFill>
                <a:schemeClr val="dk1"/>
              </a:solidFill>
              <a:latin typeface="Tahoma"/>
              <a:ea typeface="Tahoma"/>
              <a:cs typeface="Tahoma"/>
              <a:sym typeface="Tahoma"/>
            </a:endParaRPr>
          </a:p>
        </p:txBody>
      </p:sp>
      <p:pic>
        <p:nvPicPr>
          <p:cNvPr id="930" name="Google Shape;930;p70"/>
          <p:cNvPicPr preferRelativeResize="0"/>
          <p:nvPr/>
        </p:nvPicPr>
        <p:blipFill rotWithShape="1">
          <a:blip r:embed="rId3">
            <a:alphaModFix/>
          </a:blip>
          <a:srcRect b="0" l="0" r="0" t="0"/>
          <a:stretch/>
        </p:blipFill>
        <p:spPr>
          <a:xfrm>
            <a:off x="4038600" y="1352550"/>
            <a:ext cx="4867275" cy="26884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7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SNMP – </a:t>
            </a:r>
            <a:r>
              <a:rPr b="1" i="0" lang="en-US" sz="2500" u="none" cap="none" strike="noStrike">
                <a:solidFill>
                  <a:schemeClr val="dk1"/>
                </a:solidFill>
                <a:latin typeface="Arial"/>
                <a:ea typeface="Arial"/>
                <a:cs typeface="Arial"/>
                <a:sym typeface="Arial"/>
              </a:rPr>
              <a:t>Basic Server Monitoring</a:t>
            </a:r>
            <a:endParaRPr/>
          </a:p>
        </p:txBody>
      </p:sp>
      <p:sp>
        <p:nvSpPr>
          <p:cNvPr id="937" name="Google Shape;937;p71"/>
          <p:cNvSpPr txBox="1"/>
          <p:nvPr>
            <p:ph idx="1" type="body"/>
          </p:nvPr>
        </p:nvSpPr>
        <p:spPr>
          <a:xfrm>
            <a:off x="457200" y="892969"/>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Provides basic SNMPv2 MIBs</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SNMP Docs (OI list and MIBs) available via </a:t>
            </a:r>
            <a:r>
              <a:rPr b="0" i="0" lang="en-US" sz="1600" u="sng" cap="none" strike="noStrike">
                <a:solidFill>
                  <a:schemeClr val="hlink"/>
                </a:solidFill>
                <a:latin typeface="Arial"/>
                <a:ea typeface="Arial"/>
                <a:cs typeface="Arial"/>
                <a:sym typeface="Arial"/>
                <a:hlinkClick r:id="rId3"/>
              </a:rPr>
              <a:t>http://support.vidyo.com</a:t>
            </a:r>
            <a:r>
              <a:rPr b="0" i="0" lang="en-US" sz="1600" u="none" cap="none" strike="noStrike">
                <a:solidFill>
                  <a:schemeClr val="dk1"/>
                </a:solidFill>
                <a:latin typeface="Arial"/>
                <a:ea typeface="Arial"/>
                <a:cs typeface="Arial"/>
                <a:sym typeface="Arial"/>
              </a:rPr>
              <a:t>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7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UC Clients - </a:t>
            </a:r>
            <a:r>
              <a:rPr b="1" i="0" lang="en-US" sz="2500" u="none" cap="none" strike="noStrike">
                <a:solidFill>
                  <a:schemeClr val="dk1"/>
                </a:solidFill>
                <a:latin typeface="Arial"/>
                <a:ea typeface="Arial"/>
                <a:cs typeface="Arial"/>
                <a:sym typeface="Arial"/>
              </a:rPr>
              <a:t>Plugins</a:t>
            </a:r>
            <a:endParaRPr/>
          </a:p>
        </p:txBody>
      </p:sp>
      <p:sp>
        <p:nvSpPr>
          <p:cNvPr id="943" name="Google Shape;943;p7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UC (Universal Communication) Client is a licensable feature that allows you to integrate the following plugins with Vidyo:</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Microsoft OCS/Lync</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Adobe Connect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IBM Sametime</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73"/>
          <p:cNvSpPr txBox="1"/>
          <p:nvPr>
            <p:ph idx="4294967295" type="ctrTitle"/>
          </p:nvPr>
        </p:nvSpPr>
        <p:spPr>
          <a:xfrm>
            <a:off x="2547938" y="2097088"/>
            <a:ext cx="6596062" cy="1008062"/>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Arial"/>
                <a:ea typeface="Arial"/>
                <a:cs typeface="Arial"/>
                <a:sym typeface="Arial"/>
              </a:rPr>
              <a:t>Vidyo Server Maintenance/Upgrades</a:t>
            </a:r>
            <a:endParaRPr/>
          </a:p>
        </p:txBody>
      </p:sp>
      <p:sp>
        <p:nvSpPr>
          <p:cNvPr id="950" name="Google Shape;950;p73"/>
          <p:cNvSpPr txBox="1"/>
          <p:nvPr>
            <p:ph idx="4294967295" type="subTitle"/>
          </p:nvPr>
        </p:nvSpPr>
        <p:spPr>
          <a:xfrm>
            <a:off x="2971800" y="3429000"/>
            <a:ext cx="6172200" cy="1028700"/>
          </a:xfrm>
          <a:prstGeom prst="rect">
            <a:avLst/>
          </a:prstGeom>
          <a:noFill/>
          <a:ln>
            <a:noFill/>
          </a:ln>
        </p:spPr>
        <p:txBody>
          <a:bodyPr anchorCtr="0" anchor="t" bIns="45700" lIns="91425" spcFirstLastPara="1" rIns="91425" wrap="square" tIns="45700">
            <a:noAutofit/>
          </a:bodyPr>
          <a:lstStyle/>
          <a:p>
            <a:pPr indent="-76200" lvl="0" marL="228600" marR="0" rtl="0" algn="l">
              <a:spcBef>
                <a:spcPts val="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a:p>
            <a:pPr indent="-76200" lvl="0" marL="228600" marR="0" rtl="0" algn="l">
              <a:spcBef>
                <a:spcPts val="480"/>
              </a:spcBef>
              <a:spcAft>
                <a:spcPts val="0"/>
              </a:spcAft>
              <a:buClr>
                <a:srgbClr val="3495DA"/>
              </a:buClr>
              <a:buSzPts val="2400"/>
              <a:buFont typeface="Arial"/>
              <a:buNone/>
            </a:pPr>
            <a:r>
              <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7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 Server  - </a:t>
            </a:r>
            <a:r>
              <a:rPr b="1" i="0" lang="en-US" sz="2500" u="none" cap="none" strike="noStrike">
                <a:solidFill>
                  <a:schemeClr val="dk1"/>
                </a:solidFill>
                <a:latin typeface="Arial"/>
                <a:ea typeface="Arial"/>
                <a:cs typeface="Arial"/>
                <a:sym typeface="Arial"/>
              </a:rPr>
              <a:t>Firmware Updates</a:t>
            </a:r>
            <a:endParaRPr/>
          </a:p>
        </p:txBody>
      </p:sp>
      <p:sp>
        <p:nvSpPr>
          <p:cNvPr id="957" name="Google Shape;957;p74"/>
          <p:cNvSpPr txBox="1"/>
          <p:nvPr>
            <p:ph idx="1" type="body"/>
          </p:nvPr>
        </p:nvSpPr>
        <p:spPr>
          <a:xfrm>
            <a:off x="457200" y="892969"/>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Free for customers with a current support contract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1"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Tahoma"/>
                <a:ea typeface="Tahoma"/>
                <a:cs typeface="Tahoma"/>
                <a:sym typeface="Tahoma"/>
              </a:rPr>
              <a:t>Firmware is available at </a:t>
            </a:r>
            <a:r>
              <a:rPr b="0" i="0" lang="en-US" sz="1600" u="sng" cap="none" strike="noStrike">
                <a:solidFill>
                  <a:schemeClr val="hlink"/>
                </a:solidFill>
                <a:latin typeface="Tahoma"/>
                <a:ea typeface="Tahoma"/>
                <a:cs typeface="Tahoma"/>
                <a:sym typeface="Tahoma"/>
                <a:hlinkClick r:id="rId3"/>
              </a:rPr>
              <a:t>http://support.vidyo.com</a:t>
            </a:r>
            <a:endParaRPr b="0" i="0" sz="1600" u="none" cap="none" strike="noStrike">
              <a:solidFill>
                <a:schemeClr val="dk1"/>
              </a:solidFill>
              <a:latin typeface="Tahoma"/>
              <a:ea typeface="Tahoma"/>
              <a:cs typeface="Tahoma"/>
              <a:sym typeface="Tahoma"/>
            </a:endParaRPr>
          </a:p>
          <a:p>
            <a:pPr indent="-127000" lvl="1"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Tahoma"/>
              <a:ea typeface="Tahoma"/>
              <a:cs typeface="Tahoma"/>
              <a:sym typeface="Tahoma"/>
            </a:endParaRPr>
          </a:p>
          <a:p>
            <a:pPr indent="-228600" lvl="1" marL="228600" marR="0" rtl="0" algn="l">
              <a:spcBef>
                <a:spcPts val="320"/>
              </a:spcBef>
              <a:spcAft>
                <a:spcPts val="0"/>
              </a:spcAft>
              <a:buClr>
                <a:srgbClr val="3495DA"/>
              </a:buClr>
              <a:buSzPts val="1600"/>
              <a:buFont typeface="Arial"/>
              <a:buChar char="•"/>
            </a:pPr>
            <a:r>
              <a:rPr b="0" i="0" lang="en-US" sz="1600" u="sng" cap="none" strike="noStrike">
                <a:solidFill>
                  <a:schemeClr val="hlink"/>
                </a:solidFill>
                <a:latin typeface="Tahoma"/>
                <a:ea typeface="Tahoma"/>
                <a:cs typeface="Tahoma"/>
                <a:sym typeface="Tahoma"/>
                <a:hlinkClick r:id="rId4"/>
              </a:rPr>
              <a:t>http://selfservice.vidyo.com</a:t>
            </a:r>
            <a:r>
              <a:rPr b="0" i="0" lang="en-US" sz="1600" u="none" cap="none" strike="noStrike">
                <a:solidFill>
                  <a:schemeClr val="dk1"/>
                </a:solidFill>
                <a:latin typeface="Tahoma"/>
                <a:ea typeface="Tahoma"/>
                <a:cs typeface="Tahoma"/>
                <a:sym typeface="Tahoma"/>
              </a:rPr>
              <a:t> contains Upgrade paths for all servers</a:t>
            </a:r>
            <a:endParaRPr b="0" i="0" sz="1600" u="none" cap="none" strike="noStrike">
              <a:solidFill>
                <a:schemeClr val="dk1"/>
              </a:solidFill>
              <a:latin typeface="Tahoma"/>
              <a:ea typeface="Tahoma"/>
              <a:cs typeface="Tahoma"/>
              <a:sym typeface="Tahoma"/>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1112" lvl="2" marL="506412" marR="0" rtl="0" algn="l">
              <a:spcBef>
                <a:spcPts val="320"/>
              </a:spcBef>
              <a:spcAft>
                <a:spcPts val="0"/>
              </a:spcAft>
              <a:buClr>
                <a:schemeClr val="lt2"/>
              </a:buClr>
              <a:buFont typeface="Noto Sans Symbols"/>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aphicFrame>
        <p:nvGraphicFramePr>
          <p:cNvPr id="958" name="Google Shape;958;p74"/>
          <p:cNvGraphicFramePr/>
          <p:nvPr/>
        </p:nvGraphicFramePr>
        <p:xfrm>
          <a:off x="609600" y="2419350"/>
          <a:ext cx="3000000" cy="3000000"/>
        </p:xfrm>
        <a:graphic>
          <a:graphicData uri="http://schemas.openxmlformats.org/drawingml/2006/table">
            <a:tbl>
              <a:tblPr bandRow="1" firstRow="1">
                <a:noFill/>
                <a:tableStyleId>{10181CD8-8FF7-4063-8B49-75F7A4FC8ED8}</a:tableStyleId>
              </a:tblPr>
              <a:tblGrid>
                <a:gridCol w="2057400"/>
                <a:gridCol w="2514600"/>
                <a:gridCol w="3733800"/>
              </a:tblGrid>
              <a:tr h="370850">
                <a:tc>
                  <a:txBody>
                    <a:bodyPr>
                      <a:noAutofit/>
                    </a:bodyPr>
                    <a:lstStyle/>
                    <a:p>
                      <a:pPr indent="0" lvl="0" marL="0" marR="0" rtl="0" algn="l">
                        <a:spcBef>
                          <a:spcPts val="0"/>
                        </a:spcBef>
                        <a:spcAft>
                          <a:spcPts val="0"/>
                        </a:spcAft>
                        <a:buNone/>
                      </a:pPr>
                      <a:r>
                        <a:rPr lang="en-US" sz="1200" u="none" cap="none" strike="noStrike"/>
                        <a:t>Server</a:t>
                      </a:r>
                      <a:endParaRPr sz="1200"/>
                    </a:p>
                  </a:txBody>
                  <a:tcPr marT="45725" marB="45725" marR="91450" marL="91450"/>
                </a:tc>
                <a:tc>
                  <a:txBody>
                    <a:bodyPr>
                      <a:noAutofit/>
                    </a:bodyPr>
                    <a:lstStyle/>
                    <a:p>
                      <a:pPr indent="0" lvl="0" marL="0" marR="0" rtl="0" algn="l">
                        <a:spcBef>
                          <a:spcPts val="0"/>
                        </a:spcBef>
                        <a:spcAft>
                          <a:spcPts val="0"/>
                        </a:spcAft>
                        <a:buNone/>
                      </a:pPr>
                      <a:r>
                        <a:rPr lang="en-US" sz="1200"/>
                        <a:t>Upgrade Interface Name</a:t>
                      </a:r>
                      <a:endParaRPr sz="1200"/>
                    </a:p>
                  </a:txBody>
                  <a:tcPr marT="45725" marB="45725" marR="91450" marL="91450"/>
                </a:tc>
                <a:tc>
                  <a:txBody>
                    <a:bodyPr>
                      <a:noAutofit/>
                    </a:bodyPr>
                    <a:lstStyle/>
                    <a:p>
                      <a:pPr indent="0" lvl="0" marL="0" marR="0" rtl="0" algn="l">
                        <a:spcBef>
                          <a:spcPts val="0"/>
                        </a:spcBef>
                        <a:spcAft>
                          <a:spcPts val="0"/>
                        </a:spcAft>
                        <a:buNone/>
                      </a:pPr>
                      <a:r>
                        <a:rPr lang="en-US" sz="1200"/>
                        <a:t>URL</a:t>
                      </a:r>
                      <a:endParaRPr sz="1200"/>
                    </a:p>
                  </a:txBody>
                  <a:tcPr marT="45725" marB="45725" marR="91450" marL="91450"/>
                </a:tc>
              </a:tr>
              <a:tr h="370850">
                <a:tc>
                  <a:txBody>
                    <a:bodyPr>
                      <a:noAutofit/>
                    </a:bodyPr>
                    <a:lstStyle/>
                    <a:p>
                      <a:pPr indent="0" lvl="0" marL="0" marR="0" rtl="0" algn="l">
                        <a:spcBef>
                          <a:spcPts val="0"/>
                        </a:spcBef>
                        <a:spcAft>
                          <a:spcPts val="0"/>
                        </a:spcAft>
                        <a:buNone/>
                      </a:pPr>
                      <a:r>
                        <a:rPr lang="en-US" sz="1200"/>
                        <a:t>VidyoOne/VidyoPortals</a:t>
                      </a:r>
                      <a:endParaRPr sz="1200"/>
                    </a:p>
                  </a:txBody>
                  <a:tcPr marT="45725" marB="45725" marR="91450" marL="91450"/>
                </a:tc>
                <a:tc>
                  <a:txBody>
                    <a:bodyPr>
                      <a:noAutofit/>
                    </a:bodyPr>
                    <a:lstStyle/>
                    <a:p>
                      <a:pPr indent="0" lvl="0" marL="0" marR="0" rtl="0" algn="l">
                        <a:spcBef>
                          <a:spcPts val="0"/>
                        </a:spcBef>
                        <a:spcAft>
                          <a:spcPts val="0"/>
                        </a:spcAft>
                        <a:buNone/>
                      </a:pPr>
                      <a:r>
                        <a:rPr lang="en-US" sz="1200"/>
                        <a:t>Super Admin Interface</a:t>
                      </a:r>
                      <a:endParaRPr sz="1200"/>
                    </a:p>
                  </a:txBody>
                  <a:tcPr marT="45725" marB="45725" marR="91450" marL="91450"/>
                </a:tc>
                <a:tc>
                  <a:txBody>
                    <a:bodyPr>
                      <a:noAutofit/>
                    </a:bodyPr>
                    <a:lstStyle/>
                    <a:p>
                      <a:pPr indent="0" lvl="0" marL="0" marR="0" rtl="0" algn="l">
                        <a:spcBef>
                          <a:spcPts val="0"/>
                        </a:spcBef>
                        <a:spcAft>
                          <a:spcPts val="0"/>
                        </a:spcAft>
                        <a:buNone/>
                      </a:pPr>
                      <a:r>
                        <a:rPr lang="en-US" sz="1200"/>
                        <a:t>http(s)://[VidyoOne/VidyoPortal IP</a:t>
                      </a:r>
                      <a:r>
                        <a:rPr lang="en-US" sz="1200"/>
                        <a:t> or </a:t>
                      </a:r>
                      <a:r>
                        <a:rPr lang="en-US" sz="1200"/>
                        <a:t>FQDN]/super</a:t>
                      </a:r>
                      <a:endParaRPr sz="1200"/>
                    </a:p>
                  </a:txBody>
                  <a:tcPr marT="45725" marB="45725" marR="91450" marL="91450"/>
                </a:tc>
              </a:tr>
              <a:tr h="370850">
                <a:tc>
                  <a:txBody>
                    <a:bodyPr>
                      <a:noAutofit/>
                    </a:bodyPr>
                    <a:lstStyle/>
                    <a:p>
                      <a:pPr indent="0" lvl="0" marL="0" marR="0" rtl="0" algn="l">
                        <a:spcBef>
                          <a:spcPts val="0"/>
                        </a:spcBef>
                        <a:spcAft>
                          <a:spcPts val="0"/>
                        </a:spcAft>
                        <a:buNone/>
                      </a:pPr>
                      <a:r>
                        <a:rPr lang="en-US" sz="1200"/>
                        <a:t>VidyoRouters</a:t>
                      </a:r>
                      <a:endParaRPr sz="1200"/>
                    </a:p>
                  </a:txBody>
                  <a:tcPr marT="45725" marB="45725" marR="91450" marL="91450"/>
                </a:tc>
                <a:tc>
                  <a:txBody>
                    <a:bodyPr>
                      <a:noAutofit/>
                    </a:bodyPr>
                    <a:lstStyle/>
                    <a:p>
                      <a:pPr indent="0" lvl="0" marL="0" marR="0" rtl="0" algn="l">
                        <a:spcBef>
                          <a:spcPts val="0"/>
                        </a:spcBef>
                        <a:spcAft>
                          <a:spcPts val="0"/>
                        </a:spcAft>
                        <a:buNone/>
                      </a:pPr>
                      <a:r>
                        <a:rPr lang="en-US" sz="1200"/>
                        <a:t>VidyoRouter Configuration</a:t>
                      </a:r>
                      <a:r>
                        <a:rPr lang="en-US" sz="1200"/>
                        <a:t> Page</a:t>
                      </a:r>
                      <a:endParaRPr sz="1200"/>
                    </a:p>
                  </a:txBody>
                  <a:tcPr marT="45725" marB="45725" marR="91450" marL="91450"/>
                </a:tc>
                <a:tc>
                  <a:txBody>
                    <a:bodyPr>
                      <a:noAutofit/>
                    </a:bodyPr>
                    <a:lstStyle/>
                    <a:p>
                      <a:pPr indent="0" lvl="0" marL="0" marR="0" rtl="0" algn="l">
                        <a:spcBef>
                          <a:spcPts val="0"/>
                        </a:spcBef>
                        <a:spcAft>
                          <a:spcPts val="0"/>
                        </a:spcAft>
                        <a:buNone/>
                      </a:pPr>
                      <a:r>
                        <a:rPr lang="en-US" sz="1200"/>
                        <a:t>http(s)://[VidyoRouter IP</a:t>
                      </a:r>
                      <a:r>
                        <a:rPr lang="en-US" sz="1200"/>
                        <a:t> or FQDN/vr2conf]</a:t>
                      </a:r>
                      <a:endParaRPr sz="1200"/>
                    </a:p>
                  </a:txBody>
                  <a:tcPr marT="45725" marB="45725" marR="91450" marL="91450"/>
                </a:tc>
              </a:tr>
              <a:tr h="370850">
                <a:tc>
                  <a:txBody>
                    <a:bodyPr>
                      <a:noAutofit/>
                    </a:bodyPr>
                    <a:lstStyle/>
                    <a:p>
                      <a:pPr indent="0" lvl="0" marL="0" marR="0" rtl="0" algn="l">
                        <a:spcBef>
                          <a:spcPts val="0"/>
                        </a:spcBef>
                        <a:spcAft>
                          <a:spcPts val="0"/>
                        </a:spcAft>
                        <a:buNone/>
                      </a:pPr>
                      <a:r>
                        <a:rPr lang="en-US" sz="1200"/>
                        <a:t>VidyoGateways</a:t>
                      </a:r>
                      <a:endParaRPr sz="1200"/>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Font typeface="Arial"/>
                        <a:buNone/>
                      </a:pPr>
                      <a:r>
                        <a:rPr lang="en-US" sz="1200"/>
                        <a:t>VidyoGateway</a:t>
                      </a:r>
                      <a:r>
                        <a:rPr lang="en-US" sz="1200"/>
                        <a:t> Configuration Page</a:t>
                      </a:r>
                      <a:endParaRPr sz="1200"/>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Font typeface="Arial"/>
                        <a:buNone/>
                      </a:pPr>
                      <a:r>
                        <a:rPr lang="en-US" sz="1200"/>
                        <a:t>http(s)://[VidyoGateway</a:t>
                      </a:r>
                      <a:r>
                        <a:rPr lang="en-US" sz="1200"/>
                        <a:t> </a:t>
                      </a:r>
                      <a:r>
                        <a:rPr lang="en-US" sz="1200"/>
                        <a:t>IP</a:t>
                      </a:r>
                      <a:r>
                        <a:rPr lang="en-US" sz="1200"/>
                        <a:t> or FQDN]</a:t>
                      </a:r>
                      <a:endParaRPr sz="1200"/>
                    </a:p>
                  </a:txBody>
                  <a:tcPr marT="45725" marB="45725" marR="91450" marL="91450"/>
                </a:tc>
              </a:tr>
              <a:tr h="370850">
                <a:tc>
                  <a:txBody>
                    <a:bodyPr>
                      <a:noAutofit/>
                    </a:bodyPr>
                    <a:lstStyle/>
                    <a:p>
                      <a:pPr indent="0" lvl="0" marL="0" marR="0" rtl="0" algn="l">
                        <a:spcBef>
                          <a:spcPts val="0"/>
                        </a:spcBef>
                        <a:spcAft>
                          <a:spcPts val="0"/>
                        </a:spcAft>
                        <a:buNone/>
                      </a:pPr>
                      <a:r>
                        <a:rPr lang="en-US" sz="1200"/>
                        <a:t>VidyoReplays</a:t>
                      </a:r>
                      <a:endParaRPr sz="1200"/>
                    </a:p>
                  </a:txBody>
                  <a:tcPr marT="45725" marB="45725" marR="91450" marL="91450"/>
                </a:tc>
                <a:tc>
                  <a:txBody>
                    <a:bodyPr>
                      <a:noAutofit/>
                    </a:bodyPr>
                    <a:lstStyle/>
                    <a:p>
                      <a:pPr indent="0" lvl="0" marL="0" marR="0" rtl="0" algn="l">
                        <a:spcBef>
                          <a:spcPts val="0"/>
                        </a:spcBef>
                        <a:spcAft>
                          <a:spcPts val="0"/>
                        </a:spcAft>
                        <a:buNone/>
                      </a:pPr>
                      <a:r>
                        <a:rPr lang="en-US" sz="1200"/>
                        <a:t>VidyoReplay Configuration Page</a:t>
                      </a:r>
                      <a:endParaRPr sz="1200"/>
                    </a:p>
                  </a:txBody>
                  <a:tcPr marT="45725" marB="45725" marR="91450" marL="91450"/>
                </a:tc>
                <a:tc>
                  <a:txBody>
                    <a:bodyPr>
                      <a:noAutofit/>
                    </a:bodyPr>
                    <a:lstStyle/>
                    <a:p>
                      <a:pPr indent="0" lvl="0" marL="0" marR="0" rtl="0" algn="l">
                        <a:lnSpc>
                          <a:spcPct val="100000"/>
                        </a:lnSpc>
                        <a:spcBef>
                          <a:spcPts val="0"/>
                        </a:spcBef>
                        <a:spcAft>
                          <a:spcPts val="0"/>
                        </a:spcAft>
                        <a:buClr>
                          <a:schemeClr val="dk1"/>
                        </a:buClr>
                        <a:buFont typeface="Arial"/>
                        <a:buNone/>
                      </a:pPr>
                      <a:r>
                        <a:rPr lang="en-US" sz="1200"/>
                        <a:t>http(s)://[VidyoReplay IP</a:t>
                      </a:r>
                      <a:r>
                        <a:rPr lang="en-US" sz="1200"/>
                        <a:t> or FQDN]</a:t>
                      </a:r>
                      <a:endParaRPr sz="1200"/>
                    </a:p>
                  </a:txBody>
                  <a:tcPr marT="45725" marB="45725" marR="91450" marL="91450"/>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7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VidyoDesktop/VidyoRoom - </a:t>
            </a:r>
            <a:r>
              <a:rPr b="1" i="0" lang="en-US" sz="2500" u="none" cap="none" strike="noStrike">
                <a:solidFill>
                  <a:schemeClr val="dk1"/>
                </a:solidFill>
                <a:latin typeface="Arial"/>
                <a:ea typeface="Arial"/>
                <a:cs typeface="Arial"/>
                <a:sym typeface="Arial"/>
              </a:rPr>
              <a:t>Auto Updates</a:t>
            </a:r>
            <a:endParaRPr/>
          </a:p>
        </p:txBody>
      </p:sp>
      <p:sp>
        <p:nvSpPr>
          <p:cNvPr id="965" name="Google Shape;965;p7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and VidyoRoom client software are ‘pushed’ by the VidyoPortal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Endpoint software can be uploaded via the Super Admin (/super) and Admin (/admin) interfaces (remember, an Admin can override the types/version that a Super Admin has uploaded/activated)</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Ensure that the correct VidyoDesktop/VidyoRoom client/version is activated</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Vidyo’s endpoint software is available for the following:</a:t>
            </a:r>
            <a:endParaRPr/>
          </a:p>
          <a:p>
            <a:pPr indent="-180975" lvl="2" marL="676275" marR="0" rtl="0" algn="l">
              <a:spcBef>
                <a:spcPts val="280"/>
              </a:spcBef>
              <a:spcAft>
                <a:spcPts val="0"/>
              </a:spcAft>
              <a:buClr>
                <a:schemeClr val="lt2"/>
              </a:buClr>
              <a:buSzPts val="1400"/>
              <a:buFont typeface="Noto Sans Symbols"/>
              <a:buChar char="▪"/>
            </a:pPr>
            <a:r>
              <a:rPr b="0" i="0" lang="en-US" sz="1400" u="none" cap="none" strike="noStrike">
                <a:solidFill>
                  <a:schemeClr val="dk1"/>
                </a:solidFill>
                <a:latin typeface="Arial"/>
                <a:ea typeface="Arial"/>
                <a:cs typeface="Arial"/>
                <a:sym typeface="Arial"/>
              </a:rPr>
              <a:t>Windows (user and admin installer available)</a:t>
            </a:r>
            <a:endParaRPr/>
          </a:p>
          <a:p>
            <a:pPr indent="-180975" lvl="2" marL="676275" marR="0" rtl="0" algn="l">
              <a:spcBef>
                <a:spcPts val="280"/>
              </a:spcBef>
              <a:spcAft>
                <a:spcPts val="0"/>
              </a:spcAft>
              <a:buClr>
                <a:schemeClr val="lt2"/>
              </a:buClr>
              <a:buSzPts val="1400"/>
              <a:buFont typeface="Noto Sans Symbols"/>
              <a:buChar char="▪"/>
            </a:pPr>
            <a:r>
              <a:rPr b="0" i="0" lang="en-US" sz="1400" u="none" cap="none" strike="noStrike">
                <a:solidFill>
                  <a:schemeClr val="dk1"/>
                </a:solidFill>
                <a:latin typeface="Arial"/>
                <a:ea typeface="Arial"/>
                <a:cs typeface="Arial"/>
                <a:sym typeface="Arial"/>
              </a:rPr>
              <a:t>Mac</a:t>
            </a:r>
            <a:endParaRPr/>
          </a:p>
          <a:p>
            <a:pPr indent="-180975" lvl="2" marL="676275" marR="0" rtl="0" algn="l">
              <a:spcBef>
                <a:spcPts val="280"/>
              </a:spcBef>
              <a:spcAft>
                <a:spcPts val="0"/>
              </a:spcAft>
              <a:buClr>
                <a:schemeClr val="lt2"/>
              </a:buClr>
              <a:buSzPts val="1400"/>
              <a:buFont typeface="Noto Sans Symbols"/>
              <a:buChar char="▪"/>
            </a:pPr>
            <a:r>
              <a:rPr b="0" i="0" lang="en-US" sz="1400" u="none" cap="none" strike="noStrike">
                <a:solidFill>
                  <a:schemeClr val="dk1"/>
                </a:solidFill>
                <a:latin typeface="Arial"/>
                <a:ea typeface="Arial"/>
                <a:cs typeface="Arial"/>
                <a:sym typeface="Arial"/>
              </a:rPr>
              <a:t>Linux (several distributions are available)</a:t>
            </a:r>
            <a:endParaRPr/>
          </a:p>
          <a:p>
            <a:pPr indent="-180975" lvl="2" marL="676275" marR="0" rtl="0" algn="l">
              <a:spcBef>
                <a:spcPts val="280"/>
              </a:spcBef>
              <a:spcAft>
                <a:spcPts val="0"/>
              </a:spcAft>
              <a:buClr>
                <a:schemeClr val="lt2"/>
              </a:buClr>
              <a:buSzPts val="1400"/>
              <a:buFont typeface="Noto Sans Symbols"/>
              <a:buChar char="▪"/>
            </a:pPr>
            <a:r>
              <a:rPr b="0" i="0" lang="en-US" sz="1400" u="none" cap="none" strike="noStrike">
                <a:solidFill>
                  <a:schemeClr val="dk1"/>
                </a:solidFill>
                <a:latin typeface="Arial"/>
                <a:ea typeface="Arial"/>
                <a:cs typeface="Arial"/>
                <a:sym typeface="Arial"/>
              </a:rPr>
              <a:t>VidyoRoom</a:t>
            </a:r>
            <a:endParaRPr b="0" i="0" sz="1400" u="none" cap="none" strike="noStrike">
              <a:solidFill>
                <a:schemeClr val="dk1"/>
              </a:solidFill>
              <a:latin typeface="Arial"/>
              <a:ea typeface="Arial"/>
              <a:cs typeface="Arial"/>
              <a:sym typeface="Arial"/>
            </a:endParaRPr>
          </a:p>
          <a:p>
            <a:pPr indent="-92075" lvl="2" marL="676275" marR="0" rtl="0" algn="l">
              <a:spcBef>
                <a:spcPts val="280"/>
              </a:spcBef>
              <a:spcAft>
                <a:spcPts val="0"/>
              </a:spcAft>
              <a:buClr>
                <a:schemeClr val="lt2"/>
              </a:buClr>
              <a:buSzPts val="1400"/>
              <a:buFont typeface="Noto Sans Symbols"/>
              <a:buNone/>
            </a:pPr>
            <a:r>
              <a:t/>
            </a:r>
            <a:endParaRPr b="0" i="0" sz="1400" u="none" cap="none" strike="noStrike">
              <a:solidFill>
                <a:schemeClr val="dk1"/>
              </a:solidFill>
              <a:latin typeface="Arial"/>
              <a:ea typeface="Arial"/>
              <a:cs typeface="Arial"/>
              <a:sym typeface="Arial"/>
            </a:endParaRPr>
          </a:p>
          <a:p>
            <a:pPr indent="-92075" lvl="2" marL="676275" marR="0" rtl="0" algn="l">
              <a:spcBef>
                <a:spcPts val="280"/>
              </a:spcBef>
              <a:spcAft>
                <a:spcPts val="0"/>
              </a:spcAft>
              <a:buClr>
                <a:schemeClr val="lt2"/>
              </a:buClr>
              <a:buSzPts val="1400"/>
              <a:buFont typeface="Noto Sans Symbols"/>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7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VidyoRoom - </a:t>
            </a:r>
            <a:r>
              <a:rPr b="1" i="0" lang="en-US" sz="2500" u="none" cap="none" strike="noStrike">
                <a:solidFill>
                  <a:schemeClr val="dk1"/>
                </a:solidFill>
                <a:latin typeface="Arial"/>
                <a:ea typeface="Arial"/>
                <a:cs typeface="Arial"/>
                <a:sym typeface="Arial"/>
              </a:rPr>
              <a:t>Firmware Updates</a:t>
            </a:r>
            <a:endParaRPr/>
          </a:p>
        </p:txBody>
      </p:sp>
      <p:sp>
        <p:nvSpPr>
          <p:cNvPr id="972" name="Google Shape;972;p76"/>
          <p:cNvSpPr txBox="1"/>
          <p:nvPr>
            <p:ph idx="1" type="body"/>
          </p:nvPr>
        </p:nvSpPr>
        <p:spPr>
          <a:xfrm>
            <a:off x="457200" y="892969"/>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VidyoRoom Firmware Update/Restore Options </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1" i="0" lang="en-US" sz="1600" u="none" cap="none" strike="noStrike">
                <a:solidFill>
                  <a:schemeClr val="dk1"/>
                </a:solidFill>
                <a:latin typeface="Arial"/>
                <a:ea typeface="Arial"/>
                <a:cs typeface="Arial"/>
                <a:sym typeface="Arial"/>
              </a:rPr>
              <a:t>Browser: </a:t>
            </a:r>
            <a:r>
              <a:rPr b="0" i="0" lang="en-US" sz="1600" u="none" cap="none" strike="noStrike">
                <a:solidFill>
                  <a:schemeClr val="dk1"/>
                </a:solidFill>
                <a:latin typeface="Arial"/>
                <a:ea typeface="Arial"/>
                <a:cs typeface="Arial"/>
                <a:sym typeface="Arial"/>
              </a:rPr>
              <a:t>Upload via VidyoRoom Web UI (IP address of VidyoRoom system)</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1" i="0" lang="en-US" sz="1600" u="none" cap="none" strike="noStrike">
                <a:solidFill>
                  <a:schemeClr val="dk1"/>
                </a:solidFill>
                <a:latin typeface="Arial"/>
                <a:ea typeface="Arial"/>
                <a:cs typeface="Arial"/>
                <a:sym typeface="Arial"/>
              </a:rPr>
              <a:t>USB Stick: </a:t>
            </a:r>
            <a:r>
              <a:rPr b="0" i="0" lang="en-US" sz="1600" u="none" cap="none" strike="noStrike">
                <a:solidFill>
                  <a:schemeClr val="dk1"/>
                </a:solidFill>
                <a:latin typeface="Arial"/>
                <a:ea typeface="Arial"/>
                <a:cs typeface="Arial"/>
                <a:sym typeface="Arial"/>
              </a:rPr>
              <a:t>Access system recovery console with a keyboard by left and right shift keys during boot up</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Firmware is available at </a:t>
            </a:r>
            <a:r>
              <a:rPr b="0" i="0" lang="en-US" sz="1600" u="sng" cap="none" strike="noStrike">
                <a:solidFill>
                  <a:schemeClr val="hlink"/>
                </a:solidFill>
                <a:latin typeface="Arial"/>
                <a:ea typeface="Arial"/>
                <a:cs typeface="Arial"/>
                <a:sym typeface="Arial"/>
                <a:hlinkClick r:id="rId3"/>
              </a:rPr>
              <a:t>http://support.vidyo.com</a:t>
            </a:r>
            <a:r>
              <a:rPr b="0" i="0" lang="en-US" sz="1600" u="none" cap="none" strike="noStrike">
                <a:solidFill>
                  <a:schemeClr val="dk1"/>
                </a:solidFill>
                <a:latin typeface="Arial"/>
                <a:ea typeface="Arial"/>
                <a:cs typeface="Arial"/>
                <a:sym typeface="Arial"/>
              </a:rPr>
              <a:t> </a:t>
            </a:r>
            <a:endParaRPr/>
          </a:p>
          <a:p>
            <a:pPr indent="-228600" lvl="0" marL="22860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
        <p:nvSpPr>
          <p:cNvPr descr="data:image/jpeg;base64,/9j/4AAQSkZJRgABAQAAAQABAAD/2wCEAAkGBhQQEBUQEBQUFRIUFxUUEBIXEBUQFRMXGBUVFRYVFBYXHCceGBslGRQUHzsgIygpLC4uFx40NTAqNSc3LCkBCQoKDQwMGQ8PGTIkHiQtNTU1NSk2MDUpLTUpNiksLCk1LDIsKS4sNSw1KSk2LzQyKSk1Ni4qKTU2LCksKSkpKv/AABEIAMwAzAMBIgACEQEDEQH/xAAcAAEAAQUBAQAAAAAAAAAAAAAABgIDBAUHAQj/xAA/EAABAwICBwQFDAEEAwAAAAABAAIDBBEhMQUGEkFRYXEHEyIyFCNigZFCQ1JjcoKhscHR4fBTJHOSwoOi8f/EABgBAQEBAQEAAAAAAAAAAAAAAAABAwQC/8QAHBEBAAMBAAMBAAAAAAAAAAAAAAEDEQIEMbES/9oADAMBAAIRAxEAPwDuKIiAiIgIiICIiAiIgIiICIiAiIgIiICIiAiIgIiICIiAiIgIiICIiAiIgIiICIiAiIgIiICIiAiIgIiICIiAiIgIiICIiAiIgIiICIiAiIgIiICIiAiIgIiICK3PUNYLuIH69Fi0+lmvds5fRJ3/ALIM5ERAREQEREBERAREQEREBERAREQEXhKgWt3bJR0N44j6TOMNiNw2Gn25Mh0FygnpdbE5b1EK3ta0bDUCndUAuJs57Wl8TDwfIMB7rgb7Lg+tnaVW6SJbLJsQnKCO7I7e1vf94+4KKoPr7TOtFLRxtkqZ442OtsEu89/ogXLhzC2FPUtkY2SNzXscA5j2kOa4HEEEYEL4ymkc+204nZAa27ibNGTRfIDgMFL9QO1Co0UTFjJTOziOJjJzfFfI+zkeRxQfT09Q1g2nkAcSVoNK62tjaXDwtFrvIJNybANaMSSVGabTgq2NnZJ3jHeV35i3ySN4V2SdoHrC0NJDfEQASchjvQXKTT4ndZwe1x8m3bxjlYmx9n81sWuWup6VrDcDHiTcjpfJZjHIN1o/S2z4X4jc7eOvELctdfEZKINcs6g0iY8M27xw6IJEitwzh42mm4/uauICIiAiIgIiICIiAiKGa29q1Ho+7C/vpx8zEQ4g8Hv8rOmfJBM1CNbu1yjoLsa7v5xh3URBDTwe/wAremJ5LjetvarW6Quzb7mA/MxEtuPbf5n/AIDkoZZBLNbu1Gt0jdr391AfmIiWtI9t3mf78OQUQsqiFvdAal1FZZzG7ER+eku1p+wPNJ7sOaDQWXi7Dors8pIWWkj7958z5b/+jGmzB8TzUP101ENLeopwXU/y2klzoOpzdHwdmMjxIQ5eObdVWSyDZata0TUEu1Hix1u9iJ8Mg/6u4OH4jBdl0NpuCuh7yOzm4B7HAbUbvovG48CMDuXBy26ydEaYlo5RNA7ZcMCM2vbva8bx/RZB9BUcZYNnaLm/Ivm0cL71Z0pSySWDXu7u3ijb4S43zLhiRlh+a1Oqut0VfHdnglaPWwk3LfaaflM57t/ORRG6CvRrHtZsyO2vo3N3AWyc75X59VtaemJzwHDf/Cx6Zi3VFROdicBx/ZBm6PjDWWAtispUxxhosFUgIiICIiAiKMa1dotJo4Fssm3Lugjs9/3tzB9ojldBJ1E9a+0yj0fdr395MPmI7PcPtnJnvN+S5BrX2u1lbdkR9HhOGxGfG4e3Jn7m2HVQQoJnrb2tVlfdjXejwHDu4yQ5w9uTM9BYclCLKuyzdE6Emq3bFPGX28zvKxn23nBvTPkg11ltNB6sT1h9SzwXs6Zx2Im/e+UeTblTSh1HpaJgm0hIyQ3wabth2votZ55jytb2VKtF6YhqARA6/d2a6PYMTo+AMbgNkYbsEGk0D2e09NZ8vr5Rjd7bRtPsR7+rr9At7pHTEVOY++fs967u4sC65wwwGAxAvliFkyuIaS0bTgCWtuG7RAwbc4C5wvzWmhoZqi80t6Z72sYYQBI7ZY5xHeSghzWuLz4Yy02tc3QbE6Tj7/0a5MtiSA0ua3ZzD3jBrhh4TjiOKyv/AIcLgg4EEHMW3LA0dowwuce8JY4ANgawRwRW3xNxIvzONze+FrWnNZYKIevf47XbC0bUrvu/JHN1h1QQXXnUcU4dVUw9RnLF/huQNpvGO5Atm24zGUKspLrLrvNWAxgCKAkXiabl9jcd6/N2Njsiw5FRyyCiy8Lbq5ZebKDykqpIJGyxOLJGG7HjMH9ehwK+gtRJ5dIUkVQWBrn7QfbBl2uLNoXyBte2NlwHusCTwX092UwbGhqQfVl3/J73fqg31DohseJ8TuJyHQLPREBERARFo9ZNc6XR7b1EgDrXbE3xyO6N3DmbDmg3ij2s+vlJo8evkBk3Qs8ch93yRzdZcm1p7YqmpvHTf6eI4XBvK4c3/J+7jzXP3uLiS4kk4kk3JPEnegnGtfbBV1d44P8ATQnCzDeVw9qTd0bbqVAXYm5xJxJOJJ4lV2QMubAEk2AAFyScAAN5ugtWV+h0bJUP7uBjpH7w0ZDi4nBo5khTTQvZuTZ9Y7Z+ojd4ukkmQ6Nv1UrqGeiUzvRIGuDPEIGHu9oDzEYEvcBc44nigjOhOzVjbPrHB7v8LHFsfRz8HP6NsOq3xqpDK6iomwxiBrHSPcwljO8F2tihZbaNs3EgY71dmih0hTNcxx2HWkhlbg+GRuThwe04EdeIK18FHHWPLKthZXQANkfFI+EyxnySxub5o3cD5SSEGXp3Q8hdHWU4HpcA8II8MzD54jfIm5sc8bXyI1+j6ieodJpGmFNd7BF3L3SmRoiJcWyPaABIcMxYAN6rH0nRx05Z6DPKasvYGQelOqRI3as8SsJIa0NuS42tb4bfSWr0HeS1Ekjo4XgelRiXuYZSL2dK7A5HIEbX5hmaF0oKqnjqGgtDwfCTfZIJa4X3i4OKr0jpOKmZ3k72xt3XxLjwY0YvPQKH6Y7RGRt7mgY2zRstlczZY0DIRRbxzdYcioPWVb5nmSV7nvOb3HaPQcByFgglOnu0mSS7KQGFmXemxmd9nMR+655hQxxJJJJJJu4kkkniScSVXZeWQW7JZXLIgoEaqwH9zS98vj+wWfoXQU1XKIaaN0khzsMhxc44NHM2QZmpegBX10NLIXBkjjt7JAdstaXGxOAyX1Ho3R7KeFkEQ2Y42tYxtybNaLDE4nqVA+zfsqGjn+lVLw+p2S1rW+SIO81icXOthfAYnquioCIiAiIg0+t2lXUtDPUR+eOMlmF7HAA232Jv7l8zVVQ+V7pJHOe9xu9zjtFx4kr6T17gL9GVbRn3Ejh91u1/1XzSxwcA4ZHH+EFFl5ZXbK9DQueLgKT1HMbIw9lGkghzSQQQWkZgg3BHQgFXpIS02Ko2VYnR1LVjWMVkVzYTMt3zBgMcpGD6JPwOHC+5BXG6CufTytmiNnty3gg5tcN7SMCP1C6roTTDKuISR5jCSO93Ru4HiODt453CDAl0fLSzunpGd5FMb1NKHCMh/wDmg2vDc72/0XaenlnqY6mSLuGwslYxjntfNJ3lrmTY8LGNtcC5N8cF5pvWyClu0nvJR80wgkf7jsmfieSgGm9Zp6vwvdsxboWXDPv73nrhwAQSzS2u1PTF4pGMlleSZHsaGRl28vkaLym+5uHNQXS2mJqp23O8ut5W+VjPsMGA6581jWSyC1ZeWVwq06Th8UAqgleF3xXluPw/coG1wx/JVwwF7g1oLnE2a0Akk8GtGZUx1O7LKrSFnlvcU5x717SNofVMzd1wHPcu36p6g0ujW+pZtS2s6d9nSHjY/JHIW96DmGp/YhLNaXSBMMeYhaQZXfaOTByxPRdl0PoOCjiENNG2Ng3NGJPFxOLjzNys5EBERAREQEREFqppxIx0bvK9pa7oRY/gV8mSRGnmkp5MCx7mO5Fri0npcfiF9cL5/wC27Vc09aKtg9XU4k7hK0APaftNs7/lwQRAtUi1S00IHkEAtcNl4IBuOGKidFVZNd90/oVmjBYeRRzfXNfXqUmNjEs1t0EwNE8WMbsuXIqGlq2D9IvLNgk7Odr4dbLDIWPhU2U1fizrc+JzExGStbKNJBu0kHK4JabcLhXNlebK7Xpa2V5sq7sqzNOG8zwH68ECysyTgZY/krUkxdnlw3K1tXy+O7+UFT37yVTieX5/wsig0dJPII4WPkkd5WtaXOPQDIc113U7sMtaXSTr7xTMdh/5JBn0b8UHM9WtUKnSEmxSxFwvZ8h8MbPtvP5Ynku26ndjlNR2lqbVE4xBc31TD7DDmebvgFOqKhjgjbFCxscbRZrGtDWjoAr6DwBeoiAiIgIiICIiAiIgLTa3ass0jSSU0mG1jG+19h48rh7/AMCVuUQfIWldGSUsz4Jm7Mkbi2RvMbxxBFjfeCFfoqu/hd9136H913PtX7PPT4vSaZv+qiHlHz7BjsfaG49Rwt8/WLSQQbDBwti078P0QbotXmyrFPU4WOI3H+5rJ2xxQU7KtyyBouT7t56BeTVH0fj+y10z953+8lBXNWF2AwH4n3rGLtwz/uaWvy5b/wCFJtUuz6q0iR3LNiG/infdsY47O955D4hBGgy+ePAbv5XRNTuxuprNmWqvTwHGxHrnj2WHyDm74FdS1P7L6XR1ngd9UDOaQAkH6tuTOufNTBBqNXNVKbR8fd0sYZfzv8z383vOJ6ZDcFt0RAREQEREBERAREQEREBERAREQFy/tP7LfSS6tom+vzmhGHfe0z6zl8rrn1BEHyH3LmE2GR8TD4bHfb6J5K4K1owddp4Fp/TNfQeuvZhDXkzRkQ1O94F2yf7jRv8AaGPVcurezLSETtnuC8bnRva9p54kEe8BBCXyOd5RYfScPyb+6vaL0HNVSiKmjfLIeAuQOLjk1vM2C6hq32JySEPr3923PumEOkPJz8m+656Lq2hdAQUUfdU0bY277DFx4uccXHmUHPNS+xKKHZm0gWzSZiAX7pn2j84fgOq6jHGGgNaAGgWAAsAOAAyVSICIiAiIgIiICIiAiIgIiICIiAiIgIiICIiAiIgIiICIiAiIgIiICIiAiIgIiICIiAiIgIiICIiAiIgIiICIiAiIgIiICIiAiIgIiICIiAiIgIiICIiD/9k=" id="973" name="Google Shape;973;p7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a:ea typeface="Times"/>
              <a:cs typeface="Times"/>
              <a:sym typeface="Times"/>
            </a:endParaRPr>
          </a:p>
        </p:txBody>
      </p:sp>
      <p:pic>
        <p:nvPicPr>
          <p:cNvPr id="974" name="Google Shape;974;p76"/>
          <p:cNvPicPr preferRelativeResize="0"/>
          <p:nvPr/>
        </p:nvPicPr>
        <p:blipFill rotWithShape="1">
          <a:blip r:embed="rId4">
            <a:alphaModFix/>
          </a:blip>
          <a:srcRect b="0" l="0" r="0" t="0"/>
          <a:stretch/>
        </p:blipFill>
        <p:spPr>
          <a:xfrm>
            <a:off x="6210300" y="2952750"/>
            <a:ext cx="1943100" cy="1943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77"/>
          <p:cNvSpPr txBox="1"/>
          <p:nvPr/>
        </p:nvSpPr>
        <p:spPr>
          <a:xfrm>
            <a:off x="2590800" y="2783313"/>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 VidyoConferencing Solutions</a:t>
            </a:r>
            <a:endParaRPr sz="1800">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Set up Tenant Call To: matrix according to needs and as you build each Tenant: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Assign VidyoProxies, VidyoReplays and VidyoGateways as needed to each Tenant on remaining pages.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98" name="Google Shape;98;p15"/>
          <p:cNvPicPr preferRelativeResize="0"/>
          <p:nvPr/>
        </p:nvPicPr>
        <p:blipFill rotWithShape="1">
          <a:blip r:embed="rId3">
            <a:alphaModFix/>
          </a:blip>
          <a:srcRect b="0" l="0" r="0" t="0"/>
          <a:stretch/>
        </p:blipFill>
        <p:spPr>
          <a:xfrm>
            <a:off x="228600" y="1885950"/>
            <a:ext cx="4391025" cy="2697699"/>
          </a:xfrm>
          <a:prstGeom prst="rect">
            <a:avLst/>
          </a:prstGeom>
          <a:noFill/>
          <a:ln>
            <a:noFill/>
          </a:ln>
        </p:spPr>
      </p:pic>
      <p:pic>
        <p:nvPicPr>
          <p:cNvPr id="99" name="Google Shape;99;p15"/>
          <p:cNvPicPr preferRelativeResize="0"/>
          <p:nvPr/>
        </p:nvPicPr>
        <p:blipFill rotWithShape="1">
          <a:blip r:embed="rId4">
            <a:alphaModFix/>
          </a:blip>
          <a:srcRect b="0" l="0" r="0" t="0"/>
          <a:stretch/>
        </p:blipFill>
        <p:spPr>
          <a:xfrm>
            <a:off x="4724400" y="1885950"/>
            <a:ext cx="4224296" cy="2558922"/>
          </a:xfrm>
          <a:prstGeom prst="rect">
            <a:avLst/>
          </a:prstGeom>
          <a:noFill/>
          <a:ln>
            <a:noFill/>
          </a:ln>
        </p:spPr>
      </p:pic>
      <p:sp>
        <p:nvSpPr>
          <p:cNvPr id="100" name="Google Shape;100;p15"/>
          <p:cNvSpPr txBox="1"/>
          <p:nvPr/>
        </p:nvSpPr>
        <p:spPr>
          <a:xfrm>
            <a:off x="304800" y="57150"/>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Multi-tenant – </a:t>
            </a:r>
            <a:r>
              <a:rPr b="1" lang="en-US" sz="2500">
                <a:solidFill>
                  <a:schemeClr val="dk1"/>
                </a:solidFill>
                <a:latin typeface="Arial"/>
                <a:ea typeface="Arial"/>
                <a:cs typeface="Arial"/>
                <a:sym typeface="Arial"/>
              </a:rPr>
              <a:t>Configuration</a:t>
            </a:r>
            <a:endParaRPr b="1" sz="25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7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Objectives</a:t>
            </a:r>
            <a:endParaRPr b="1" i="0" sz="2500" u="none" cap="none" strike="noStrike">
              <a:solidFill>
                <a:schemeClr val="dk1"/>
              </a:solidFill>
              <a:latin typeface="Arial"/>
              <a:ea typeface="Arial"/>
              <a:cs typeface="Arial"/>
              <a:sym typeface="Arial"/>
            </a:endParaRPr>
          </a:p>
        </p:txBody>
      </p:sp>
      <p:sp>
        <p:nvSpPr>
          <p:cNvPr id="986" name="Google Shape;986;p78"/>
          <p:cNvSpPr txBox="1"/>
          <p:nvPr>
            <p:ph idx="1" type="body"/>
          </p:nvPr>
        </p:nvSpPr>
        <p:spPr>
          <a:xfrm>
            <a:off x="304800" y="857250"/>
            <a:ext cx="8305800" cy="194310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Troubleshoot Common Vidyo Issues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Properly escalate issues to Vidyo Support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Access additional troubleshooting resources when needed</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79"/>
          <p:cNvSpPr txBox="1"/>
          <p:nvPr/>
        </p:nvSpPr>
        <p:spPr>
          <a:xfrm>
            <a:off x="2587083" y="2800350"/>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 VidyoDesktop Connectivity/Pre-call Issues</a:t>
            </a:r>
            <a:endParaRPr sz="1800">
              <a:solidFill>
                <a:schemeClr val="lt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80"/>
          <p:cNvSpPr txBox="1"/>
          <p:nvPr>
            <p:ph type="title"/>
          </p:nvPr>
        </p:nvSpPr>
        <p:spPr>
          <a:xfrm>
            <a:off x="152400" y="57152"/>
            <a:ext cx="80010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Connection/Pre-call</a:t>
            </a:r>
            <a:endParaRPr/>
          </a:p>
        </p:txBody>
      </p:sp>
      <p:sp>
        <p:nvSpPr>
          <p:cNvPr id="998" name="Google Shape;998;p8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Unable to Browse to Portal or Login – Port 80/443 Firewall issues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Problem Downloading, Installing or Running VidyoDesktop – IT Issues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Problems Starting VidyoConference – Router Issue, Cloud Rules</a:t>
            </a:r>
            <a:endParaRPr/>
          </a:p>
          <a:p>
            <a:pPr indent="0" lvl="0" marL="0" marR="0" rtl="0" algn="l">
              <a:spcBef>
                <a:spcPts val="320"/>
              </a:spcBef>
              <a:spcAft>
                <a:spcPts val="0"/>
              </a:spcAft>
              <a:buClr>
                <a:srgbClr val="3495DA"/>
              </a:buClr>
              <a:buFont typeface="Arial"/>
              <a:buNone/>
            </a:pPr>
            <a:r>
              <a:t/>
            </a:r>
            <a:endParaRPr b="0" i="0" sz="1600" u="none" cap="none" strike="noStrike">
              <a:solidFill>
                <a:srgbClr val="666666"/>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8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Connectivity Issues</a:t>
            </a:r>
            <a:endParaRPr/>
          </a:p>
        </p:txBody>
      </p:sp>
      <p:sp>
        <p:nvSpPr>
          <p:cNvPr id="1004" name="Google Shape;1004;p8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Firewall and Security Applications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Required Vidyo ports are not open</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 applications are not set as trusted applications</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 servers behind a NAT are not properly configured </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sp>
        <p:nvSpPr>
          <p:cNvPr id="1009" name="Google Shape;1009;p8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Connectivity Issues</a:t>
            </a:r>
            <a:endParaRPr/>
          </a:p>
        </p:txBody>
      </p:sp>
      <p:sp>
        <p:nvSpPr>
          <p:cNvPr id="1010" name="Google Shape;1010;p8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Web Proxy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VidyoDesktop web proxy settings are not configured properly (e.g. missing required username and password)</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Web Proxies that rely on PAC scripts are not properly set</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8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Connectivity Issues</a:t>
            </a:r>
            <a:endParaRPr/>
          </a:p>
        </p:txBody>
      </p:sp>
      <p:sp>
        <p:nvSpPr>
          <p:cNvPr id="1016" name="Google Shape;1016;p8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HTTPS/SSL</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 infrastructure and/or endpoint components are missing the required certificates</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Certificates are expired, revoked or not issued by a valid CA</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VidyoPortal’s LDAP settings are not properly configured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Network connectivity issue between the VidyoPortal and the LDAP server</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pic>
        <p:nvPicPr>
          <p:cNvPr id="1021" name="Google Shape;1021;p84"/>
          <p:cNvPicPr preferRelativeResize="0"/>
          <p:nvPr/>
        </p:nvPicPr>
        <p:blipFill rotWithShape="1">
          <a:blip r:embed="rId3">
            <a:alphaModFix/>
          </a:blip>
          <a:srcRect b="0" l="0" r="0" t="0"/>
          <a:stretch/>
        </p:blipFill>
        <p:spPr>
          <a:xfrm>
            <a:off x="2209800" y="2718876"/>
            <a:ext cx="4190999" cy="2132920"/>
          </a:xfrm>
          <a:prstGeom prst="rect">
            <a:avLst/>
          </a:prstGeom>
          <a:noFill/>
          <a:ln>
            <a:noFill/>
          </a:ln>
        </p:spPr>
      </p:pic>
      <p:pic>
        <p:nvPicPr>
          <p:cNvPr id="1022" name="Google Shape;1022;p84"/>
          <p:cNvPicPr preferRelativeResize="0"/>
          <p:nvPr/>
        </p:nvPicPr>
        <p:blipFill rotWithShape="1">
          <a:blip r:embed="rId4">
            <a:alphaModFix/>
          </a:blip>
          <a:srcRect b="0" l="0" r="0" t="0"/>
          <a:stretch/>
        </p:blipFill>
        <p:spPr>
          <a:xfrm>
            <a:off x="2209800" y="2718876"/>
            <a:ext cx="4190999" cy="2132920"/>
          </a:xfrm>
          <a:prstGeom prst="rect">
            <a:avLst/>
          </a:prstGeom>
          <a:noFill/>
          <a:ln>
            <a:noFill/>
          </a:ln>
        </p:spPr>
      </p:pic>
      <p:sp>
        <p:nvSpPr>
          <p:cNvPr id="1023" name="Google Shape;1023;p84"/>
          <p:cNvSpPr txBox="1"/>
          <p:nvPr>
            <p:ph type="title"/>
          </p:nvPr>
        </p:nvSpPr>
        <p:spPr>
          <a:xfrm>
            <a:off x="76200" y="57150"/>
            <a:ext cx="83058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Unable to Browse to Portal or Login</a:t>
            </a:r>
            <a:endParaRPr/>
          </a:p>
        </p:txBody>
      </p:sp>
      <p:sp>
        <p:nvSpPr>
          <p:cNvPr id="1024" name="Google Shape;1024;p8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Firewall issues can cause the following issues: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Sign-in issues – unable to connect to the VidyoManager</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User cannot join a conference call – unable to connect to the VidyoRouter</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Disconnect during a conference call – due to UDP traffic termination/timeout</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Use ‘Telnet’ to determine if ports are open.</a:t>
            </a:r>
            <a:endParaRPr/>
          </a:p>
        </p:txBody>
      </p:sp>
      <p:pic>
        <p:nvPicPr>
          <p:cNvPr id="1025" name="Google Shape;1025;p84"/>
          <p:cNvPicPr preferRelativeResize="0"/>
          <p:nvPr/>
        </p:nvPicPr>
        <p:blipFill rotWithShape="1">
          <a:blip r:embed="rId5">
            <a:alphaModFix/>
          </a:blip>
          <a:srcRect b="0" l="0" r="0" t="0"/>
          <a:stretch/>
        </p:blipFill>
        <p:spPr>
          <a:xfrm>
            <a:off x="2209800" y="2724830"/>
            <a:ext cx="4190999" cy="21329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0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85"/>
          <p:cNvSpPr txBox="1"/>
          <p:nvPr/>
        </p:nvSpPr>
        <p:spPr>
          <a:xfrm>
            <a:off x="2590800" y="2774950"/>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Tahoma"/>
                <a:ea typeface="Tahoma"/>
                <a:cs typeface="Tahoma"/>
                <a:sym typeface="Tahoma"/>
              </a:rPr>
              <a:t>Common VidyoDesktop Performance Issues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8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Performance</a:t>
            </a:r>
            <a:endParaRPr/>
          </a:p>
        </p:txBody>
      </p:sp>
      <p:sp>
        <p:nvSpPr>
          <p:cNvPr id="1037" name="Google Shape;1037;p8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Audio – Cannot Hear Others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Audio – Remote Participants Cannot Hear Me</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Hearing Echo on the Call</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Video – Cannot See My Camera</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No Video – DirectX Error or Black Window (with others joined)</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Video Quality is Poor/Choppy/Freezing</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8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Network</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Insufficient bandwidth, quality (e.g. Packet Loss, Latency)</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Firewall, VPN, Web Proxy</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p:txBody>
      </p:sp>
      <p:sp>
        <p:nvSpPr>
          <p:cNvPr id="1044" name="Google Shape;1044;p87"/>
          <p:cNvSpPr txBox="1"/>
          <p:nvPr/>
        </p:nvSpPr>
        <p:spPr>
          <a:xfrm>
            <a:off x="314325"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sz="2500">
                <a:solidFill>
                  <a:schemeClr val="dk1"/>
                </a:solidFill>
                <a:latin typeface="Arial"/>
                <a:ea typeface="Arial"/>
                <a:cs typeface="Arial"/>
                <a:sym typeface="Arial"/>
              </a:rPr>
              <a:t>Troubleshooting - </a:t>
            </a:r>
            <a:r>
              <a:rPr b="1" lang="en-US" sz="2500">
                <a:solidFill>
                  <a:schemeClr val="dk1"/>
                </a:solidFill>
                <a:latin typeface="Arial"/>
                <a:ea typeface="Arial"/>
                <a:cs typeface="Arial"/>
                <a:sym typeface="Arial"/>
              </a:rPr>
              <a:t>VidyoDesktop Performance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Configuration</a:t>
            </a:r>
            <a:endParaRPr b="0" i="0" sz="2500" u="none" cap="none" strike="noStrike">
              <a:solidFill>
                <a:srgbClr val="656565"/>
              </a:solidFill>
              <a:latin typeface="Arial"/>
              <a:ea typeface="Arial"/>
              <a:cs typeface="Arial"/>
              <a:sym typeface="Arial"/>
            </a:endParaRPr>
          </a:p>
        </p:txBody>
      </p:sp>
      <p:sp>
        <p:nvSpPr>
          <p:cNvPr id="106" name="Google Shape;106;p1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Configure each Tenant Admin pages and Add Users to Tenants as needed: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User in Tenants will have the Tenant Prefix preceding their Extension</a:t>
            </a:r>
            <a:endParaRPr/>
          </a:p>
          <a:p>
            <a:pPr indent="-114300" lvl="0" marL="228600" marR="0" rtl="0" algn="l">
              <a:spcBef>
                <a:spcPts val="360"/>
              </a:spcBef>
              <a:spcAft>
                <a:spcPts val="0"/>
              </a:spcAft>
              <a:buClr>
                <a:srgbClr val="3495DA"/>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7" name="Google Shape;107;p16"/>
          <p:cNvPicPr preferRelativeResize="0"/>
          <p:nvPr/>
        </p:nvPicPr>
        <p:blipFill rotWithShape="1">
          <a:blip r:embed="rId3">
            <a:alphaModFix/>
          </a:blip>
          <a:srcRect b="0" l="0" r="0" t="0"/>
          <a:stretch/>
        </p:blipFill>
        <p:spPr>
          <a:xfrm>
            <a:off x="533400" y="1809751"/>
            <a:ext cx="4325254" cy="2673350"/>
          </a:xfrm>
          <a:prstGeom prst="rect">
            <a:avLst/>
          </a:prstGeom>
          <a:noFill/>
          <a:ln>
            <a:noFill/>
          </a:ln>
        </p:spPr>
      </p:pic>
      <p:pic>
        <p:nvPicPr>
          <p:cNvPr id="108" name="Google Shape;108;p16"/>
          <p:cNvPicPr preferRelativeResize="0"/>
          <p:nvPr/>
        </p:nvPicPr>
        <p:blipFill rotWithShape="1">
          <a:blip r:embed="rId4">
            <a:alphaModFix/>
          </a:blip>
          <a:srcRect b="0" l="0" r="0" t="0"/>
          <a:stretch/>
        </p:blipFill>
        <p:spPr>
          <a:xfrm>
            <a:off x="4968746" y="1809750"/>
            <a:ext cx="3489454" cy="249660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8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Performance</a:t>
            </a:r>
            <a:endParaRPr/>
          </a:p>
        </p:txBody>
      </p:sp>
      <p:sp>
        <p:nvSpPr>
          <p:cNvPr id="1050" name="Google Shape;1050;p8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Settings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Using integrated mic/speaker (without enabling VidyoDesktop’s software echo cancellation)</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Enabling VidyoDesktop’s software echo cancellation when using devices with built-in hardware echo cancellation</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The use of proxy</a:t>
            </a:r>
            <a:endParaRPr b="0" i="0" sz="1600" u="none" cap="none" strike="noStrike">
              <a:solidFill>
                <a:schemeClr val="dk1"/>
              </a:solidFill>
              <a:latin typeface="Arial"/>
              <a:ea typeface="Arial"/>
              <a:cs typeface="Arial"/>
              <a:sym typeface="Arial"/>
            </a:endParaRPr>
          </a:p>
          <a:p>
            <a:pPr indent="0" lvl="0" marL="0" marR="0" rtl="0" algn="l">
              <a:spcBef>
                <a:spcPts val="480"/>
              </a:spcBef>
              <a:spcAft>
                <a:spcPts val="0"/>
              </a:spcAft>
              <a:buClr>
                <a:srgbClr val="3495DA"/>
              </a:buClr>
              <a:buFont typeface="Arial"/>
              <a:buNone/>
            </a:pPr>
            <a:r>
              <a:t/>
            </a:r>
            <a:endParaRPr b="0" i="0" sz="2400" u="none" cap="none" strike="noStrike">
              <a:solidFill>
                <a:srgbClr val="666666"/>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8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Performance</a:t>
            </a:r>
            <a:endParaRPr/>
          </a:p>
        </p:txBody>
      </p:sp>
      <p:sp>
        <p:nvSpPr>
          <p:cNvPr id="1056" name="Google Shape;1056;p89"/>
          <p:cNvSpPr txBox="1"/>
          <p:nvPr>
            <p:ph idx="1" type="body"/>
          </p:nvPr>
        </p:nvSpPr>
        <p:spPr>
          <a:xfrm>
            <a:off x="457200" y="895350"/>
            <a:ext cx="8229600" cy="37147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Hardware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Optimal Power Plan not set</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1080p@30fps / 720p@30fps Option Enabled</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CPU Load (additional CPU intensive applications are running during a conference call)</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CPU Specifications (minimum requirements not met) </a:t>
            </a:r>
            <a:endParaRPr b="0" i="0" sz="1600" u="none" cap="none" strike="noStrike">
              <a:solidFill>
                <a:schemeClr val="dk1"/>
              </a:solidFill>
              <a:latin typeface="Arial"/>
              <a:ea typeface="Arial"/>
              <a:cs typeface="Arial"/>
              <a:sym typeface="Arial"/>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Not enough memory resources - 1GB RAM and 128MB Video RAM (VRAM)</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9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VidyoDesktop Performance</a:t>
            </a:r>
            <a:endParaRPr/>
          </a:p>
        </p:txBody>
      </p:sp>
      <p:sp>
        <p:nvSpPr>
          <p:cNvPr id="1062" name="Google Shape;1062;p90"/>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Software</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Outdated Drivers (audio card, video card, camera)</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DirectX 9.0c (minimum)</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Missing Flash plug-in</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9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Echo On the Call</a:t>
            </a:r>
            <a:endParaRPr/>
          </a:p>
        </p:txBody>
      </p:sp>
      <p:sp>
        <p:nvSpPr>
          <p:cNvPr id="1068" name="Google Shape;1068;p9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Using  a laptop’s integrated mic/speaker without enabling VidyoDesktop’s software echo cancellation may cause echo</a:t>
            </a:r>
            <a:endParaRPr/>
          </a:p>
        </p:txBody>
      </p:sp>
      <p:pic>
        <p:nvPicPr>
          <p:cNvPr id="1069" name="Google Shape;1069;p91"/>
          <p:cNvPicPr preferRelativeResize="0"/>
          <p:nvPr/>
        </p:nvPicPr>
        <p:blipFill rotWithShape="1">
          <a:blip r:embed="rId3">
            <a:alphaModFix/>
          </a:blip>
          <a:srcRect b="0" l="0" r="0" t="0"/>
          <a:stretch/>
        </p:blipFill>
        <p:spPr>
          <a:xfrm>
            <a:off x="1905000" y="1514719"/>
            <a:ext cx="5029200" cy="3266831"/>
          </a:xfrm>
          <a:prstGeom prst="rect">
            <a:avLst/>
          </a:prstGeom>
          <a:noFill/>
          <a:ln>
            <a:noFill/>
          </a:ln>
        </p:spPr>
      </p:pic>
      <p:sp>
        <p:nvSpPr>
          <p:cNvPr id="1070" name="Google Shape;1070;p91"/>
          <p:cNvSpPr/>
          <p:nvPr/>
        </p:nvSpPr>
        <p:spPr>
          <a:xfrm>
            <a:off x="4953000" y="2205618"/>
            <a:ext cx="773917" cy="167877"/>
          </a:xfrm>
          <a:prstGeom prst="roundRect">
            <a:avLst>
              <a:gd fmla="val 16667" name="adj"/>
            </a:avLst>
          </a:prstGeom>
          <a:solidFill>
            <a:srgbClr val="FF0000">
              <a:alpha val="0"/>
            </a:srgb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grpSp>
        <p:nvGrpSpPr>
          <p:cNvPr id="1075" name="Google Shape;1075;p92"/>
          <p:cNvGrpSpPr/>
          <p:nvPr/>
        </p:nvGrpSpPr>
        <p:grpSpPr>
          <a:xfrm>
            <a:off x="2412322" y="1276350"/>
            <a:ext cx="5553074" cy="3486150"/>
            <a:chOff x="1447799" y="2199238"/>
            <a:chExt cx="6398821" cy="4648200"/>
          </a:xfrm>
        </p:grpSpPr>
        <p:pic>
          <p:nvPicPr>
            <p:cNvPr id="1076" name="Google Shape;1076;p92"/>
            <p:cNvPicPr preferRelativeResize="0"/>
            <p:nvPr/>
          </p:nvPicPr>
          <p:blipFill rotWithShape="1">
            <a:blip r:embed="rId3">
              <a:alphaModFix/>
            </a:blip>
            <a:srcRect b="0" l="0" r="0" t="0"/>
            <a:stretch/>
          </p:blipFill>
          <p:spPr>
            <a:xfrm>
              <a:off x="1447799" y="2199238"/>
              <a:ext cx="6398821" cy="4648200"/>
            </a:xfrm>
            <a:prstGeom prst="rect">
              <a:avLst/>
            </a:prstGeom>
            <a:noFill/>
            <a:ln>
              <a:noFill/>
            </a:ln>
          </p:spPr>
        </p:pic>
        <p:sp>
          <p:nvSpPr>
            <p:cNvPr id="1077" name="Google Shape;1077;p92"/>
            <p:cNvSpPr/>
            <p:nvPr/>
          </p:nvSpPr>
          <p:spPr>
            <a:xfrm>
              <a:off x="3237246" y="5553626"/>
              <a:ext cx="1217840" cy="2286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
        <p:nvSpPr>
          <p:cNvPr id="1078" name="Google Shape;1078;p92"/>
          <p:cNvSpPr txBox="1"/>
          <p:nvPr>
            <p:ph type="title"/>
          </p:nvPr>
        </p:nvSpPr>
        <p:spPr>
          <a:xfrm>
            <a:off x="304800" y="57152"/>
            <a:ext cx="83058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DirectX Error or Black Window</a:t>
            </a:r>
            <a:endParaRPr/>
          </a:p>
        </p:txBody>
      </p:sp>
      <p:grpSp>
        <p:nvGrpSpPr>
          <p:cNvPr id="1079" name="Google Shape;1079;p92"/>
          <p:cNvGrpSpPr/>
          <p:nvPr/>
        </p:nvGrpSpPr>
        <p:grpSpPr>
          <a:xfrm>
            <a:off x="2399968" y="1275885"/>
            <a:ext cx="5562599" cy="3486150"/>
            <a:chOff x="1447799" y="2199238"/>
            <a:chExt cx="6398821" cy="4648200"/>
          </a:xfrm>
        </p:grpSpPr>
        <p:pic>
          <p:nvPicPr>
            <p:cNvPr id="1080" name="Google Shape;1080;p92"/>
            <p:cNvPicPr preferRelativeResize="0"/>
            <p:nvPr/>
          </p:nvPicPr>
          <p:blipFill rotWithShape="1">
            <a:blip r:embed="rId4">
              <a:alphaModFix/>
            </a:blip>
            <a:srcRect b="0" l="0" r="0" t="0"/>
            <a:stretch/>
          </p:blipFill>
          <p:spPr>
            <a:xfrm>
              <a:off x="1447799" y="2199238"/>
              <a:ext cx="6398821" cy="4648200"/>
            </a:xfrm>
            <a:prstGeom prst="rect">
              <a:avLst/>
            </a:prstGeom>
            <a:noFill/>
            <a:ln>
              <a:noFill/>
            </a:ln>
          </p:spPr>
        </p:pic>
        <p:sp>
          <p:nvSpPr>
            <p:cNvPr id="1081" name="Google Shape;1081;p92"/>
            <p:cNvSpPr/>
            <p:nvPr/>
          </p:nvSpPr>
          <p:spPr>
            <a:xfrm>
              <a:off x="2084348" y="4629701"/>
              <a:ext cx="1600102" cy="457200"/>
            </a:xfrm>
            <a:prstGeom prst="rect">
              <a:avLst/>
            </a:prstGeom>
            <a:solidFill>
              <a:schemeClr val="lt1">
                <a:alpha val="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1082" name="Google Shape;1082;p92"/>
            <p:cNvSpPr/>
            <p:nvPr/>
          </p:nvSpPr>
          <p:spPr>
            <a:xfrm>
              <a:off x="1819251" y="3608938"/>
              <a:ext cx="1447711" cy="228600"/>
            </a:xfrm>
            <a:prstGeom prst="rect">
              <a:avLst/>
            </a:prstGeom>
            <a:solidFill>
              <a:schemeClr val="lt1">
                <a:alpha val="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1083" name="Google Shape;1083;p92"/>
            <p:cNvSpPr/>
            <p:nvPr/>
          </p:nvSpPr>
          <p:spPr>
            <a:xfrm>
              <a:off x="1789091" y="5502826"/>
              <a:ext cx="5733699" cy="685800"/>
            </a:xfrm>
            <a:prstGeom prst="rect">
              <a:avLst/>
            </a:prstGeom>
            <a:solidFill>
              <a:schemeClr val="lt1">
                <a:alpha val="0"/>
              </a:scheme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sp>
        <p:nvSpPr>
          <p:cNvPr id="1084" name="Google Shape;1084;p9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Run ‘dxdiag’ from the run or search programs and files prompt</a:t>
            </a:r>
            <a:endParaRPr/>
          </a:p>
        </p:txBody>
      </p:sp>
      <p:pic>
        <p:nvPicPr>
          <p:cNvPr id="1085" name="Google Shape;1085;p92"/>
          <p:cNvPicPr preferRelativeResize="0"/>
          <p:nvPr/>
        </p:nvPicPr>
        <p:blipFill rotWithShape="1">
          <a:blip r:embed="rId5">
            <a:alphaModFix/>
          </a:blip>
          <a:srcRect b="0" l="0" r="0" t="0"/>
          <a:stretch/>
        </p:blipFill>
        <p:spPr>
          <a:xfrm>
            <a:off x="457200" y="1352550"/>
            <a:ext cx="1793875" cy="34516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85"/>
                                        </p:tgtEl>
                                      </p:cBhvr>
                                    </p:animEffect>
                                    <p:set>
                                      <p:cBhvr>
                                        <p:cTn dur="1" fill="hold">
                                          <p:stCondLst>
                                            <p:cond delay="500"/>
                                          </p:stCondLst>
                                        </p:cTn>
                                        <p:tgtEl>
                                          <p:spTgt spid="108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0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9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Poor Quality Audio/Video</a:t>
            </a:r>
            <a:endParaRPr/>
          </a:p>
        </p:txBody>
      </p:sp>
      <p:sp>
        <p:nvSpPr>
          <p:cNvPr id="1091" name="Google Shape;1091;p9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the user connected via VidyoProxy?</a:t>
            </a:r>
            <a:endParaRPr/>
          </a:p>
        </p:txBody>
      </p:sp>
      <p:pic>
        <p:nvPicPr>
          <p:cNvPr id="1092" name="Google Shape;1092;p93"/>
          <p:cNvPicPr preferRelativeResize="0"/>
          <p:nvPr/>
        </p:nvPicPr>
        <p:blipFill rotWithShape="1">
          <a:blip r:embed="rId3">
            <a:alphaModFix/>
          </a:blip>
          <a:srcRect b="0" l="0" r="0" t="0"/>
          <a:stretch/>
        </p:blipFill>
        <p:spPr>
          <a:xfrm>
            <a:off x="1836234" y="1276350"/>
            <a:ext cx="5410200" cy="3514318"/>
          </a:xfrm>
          <a:prstGeom prst="rect">
            <a:avLst/>
          </a:prstGeom>
          <a:noFill/>
          <a:ln>
            <a:noFill/>
          </a:ln>
        </p:spPr>
      </p:pic>
      <p:sp>
        <p:nvSpPr>
          <p:cNvPr id="1093" name="Google Shape;1093;p93"/>
          <p:cNvSpPr/>
          <p:nvPr/>
        </p:nvSpPr>
        <p:spPr>
          <a:xfrm>
            <a:off x="3014603" y="2564316"/>
            <a:ext cx="871597" cy="16311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8" name="Shape 1098"/>
        <p:cNvGrpSpPr/>
        <p:nvPr/>
      </p:nvGrpSpPr>
      <p:grpSpPr>
        <a:xfrm>
          <a:off x="0" y="0"/>
          <a:ext cx="0" cy="0"/>
          <a:chOff x="0" y="0"/>
          <a:chExt cx="0" cy="0"/>
        </a:xfrm>
      </p:grpSpPr>
      <p:sp>
        <p:nvSpPr>
          <p:cNvPr id="1099" name="Google Shape;1099;p9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00" name="Google Shape;1100;p94"/>
          <p:cNvSpPr txBox="1"/>
          <p:nvPr>
            <p:ph idx="1" type="body"/>
          </p:nvPr>
        </p:nvSpPr>
        <p:spPr>
          <a:xfrm>
            <a:off x="457200" y="895350"/>
            <a:ext cx="8458200"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VidyoDesktop Alarms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VidyoDesktop alarms will be generated when a performance issue is detected</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When at least one alarm raised, the configuration button on main VidyoDesktop window will turn red</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VidyoDesktop alarm details appear at the bottom of the Status tab, within the Configuration and Status dialog</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Alarm Examples:</a:t>
            </a:r>
            <a:endParaRPr/>
          </a:p>
          <a:p>
            <a:pPr indent="-180975" lvl="2" marL="676275" marR="0" rtl="0" algn="l">
              <a:spcBef>
                <a:spcPts val="320"/>
              </a:spcBef>
              <a:spcAft>
                <a:spcPts val="0"/>
              </a:spcAft>
              <a:buClr>
                <a:schemeClr val="lt2"/>
              </a:buClr>
              <a:buSzPts val="1600"/>
              <a:buFont typeface="Noto Sans Symbols"/>
              <a:buChar char="▪"/>
            </a:pPr>
            <a:r>
              <a:rPr b="0" i="1" lang="en-US" sz="1600" u="none" cap="none" strike="noStrike">
                <a:solidFill>
                  <a:schemeClr val="dk1"/>
                </a:solidFill>
                <a:latin typeface="Arial"/>
                <a:ea typeface="Arial"/>
                <a:cs typeface="Arial"/>
                <a:sym typeface="Arial"/>
              </a:rPr>
              <a:t>High CPU utilization limits quality of conference</a:t>
            </a:r>
            <a:endParaRPr/>
          </a:p>
          <a:p>
            <a:pPr indent="-180975" lvl="2" marL="676275" marR="0" rtl="0" algn="l">
              <a:spcBef>
                <a:spcPts val="320"/>
              </a:spcBef>
              <a:spcAft>
                <a:spcPts val="0"/>
              </a:spcAft>
              <a:buClr>
                <a:schemeClr val="lt2"/>
              </a:buClr>
              <a:buSzPts val="1600"/>
              <a:buFont typeface="Noto Sans Symbols"/>
              <a:buChar char="▪"/>
            </a:pPr>
            <a:r>
              <a:rPr b="0" i="1" lang="en-US" sz="1600" u="none" cap="none" strike="noStrike">
                <a:solidFill>
                  <a:schemeClr val="dk1"/>
                </a:solidFill>
                <a:latin typeface="Arial"/>
                <a:ea typeface="Arial"/>
                <a:cs typeface="Arial"/>
                <a:sym typeface="Arial"/>
              </a:rPr>
              <a:t>Insufficient network send bandwidth limits quality of own video</a:t>
            </a:r>
            <a:endParaRPr/>
          </a:p>
          <a:p>
            <a:pPr indent="-180975" lvl="2" marL="676275" marR="0" rtl="0" algn="l">
              <a:spcBef>
                <a:spcPts val="320"/>
              </a:spcBef>
              <a:spcAft>
                <a:spcPts val="0"/>
              </a:spcAft>
              <a:buClr>
                <a:schemeClr val="lt2"/>
              </a:buClr>
              <a:buSzPts val="1600"/>
              <a:buFont typeface="Noto Sans Symbols"/>
              <a:buChar char="▪"/>
            </a:pPr>
            <a:r>
              <a:rPr b="0" i="1" lang="en-US" sz="1600" u="none" cap="none" strike="noStrike">
                <a:solidFill>
                  <a:schemeClr val="dk1"/>
                </a:solidFill>
                <a:latin typeface="Arial"/>
                <a:ea typeface="Arial"/>
                <a:cs typeface="Arial"/>
                <a:sym typeface="Arial"/>
              </a:rPr>
              <a:t>Insufficient network send bandwidth limits resolution of own video</a:t>
            </a:r>
            <a:endParaRPr/>
          </a:p>
          <a:p>
            <a:pPr indent="-180975" lvl="2" marL="676275" marR="0" rtl="0" algn="l">
              <a:spcBef>
                <a:spcPts val="320"/>
              </a:spcBef>
              <a:spcAft>
                <a:spcPts val="0"/>
              </a:spcAft>
              <a:buClr>
                <a:schemeClr val="lt2"/>
              </a:buClr>
              <a:buSzPts val="1600"/>
              <a:buFont typeface="Noto Sans Symbols"/>
              <a:buChar char="▪"/>
            </a:pPr>
            <a:r>
              <a:rPr b="0" i="1" lang="en-US" sz="1600" u="none" cap="none" strike="noStrike">
                <a:solidFill>
                  <a:schemeClr val="dk1"/>
                </a:solidFill>
                <a:latin typeface="Arial"/>
                <a:ea typeface="Arial"/>
                <a:cs typeface="Arial"/>
                <a:sym typeface="Arial"/>
              </a:rPr>
              <a:t>Insufficient network receive bandwidth limits number of viewable participants</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4" name="Shape 1104"/>
        <p:cNvGrpSpPr/>
        <p:nvPr/>
      </p:nvGrpSpPr>
      <p:grpSpPr>
        <a:xfrm>
          <a:off x="0" y="0"/>
          <a:ext cx="0" cy="0"/>
          <a:chOff x="0" y="0"/>
          <a:chExt cx="0" cy="0"/>
        </a:xfrm>
      </p:grpSpPr>
      <p:sp>
        <p:nvSpPr>
          <p:cNvPr id="1105" name="Google Shape;1105;p95"/>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06" name="Google Shape;1106;p95"/>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Network Bandwidth</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Insufficient bandwidth will impact performance generate VidyoDesktop alarms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Conduct a speed test (e.g. </a:t>
            </a:r>
            <a:r>
              <a:rPr b="0" i="0" lang="en-US" sz="1600" u="sng" cap="none" strike="noStrike">
                <a:solidFill>
                  <a:schemeClr val="hlink"/>
                </a:solidFill>
                <a:latin typeface="Arial"/>
                <a:ea typeface="Arial"/>
                <a:cs typeface="Arial"/>
                <a:sym typeface="Arial"/>
                <a:hlinkClick r:id="rId3"/>
              </a:rPr>
              <a:t>www.speedtest.net</a:t>
            </a:r>
            <a:r>
              <a:rPr b="0" i="0" lang="en-US" sz="1600" u="none" cap="none" strike="noStrike">
                <a:solidFill>
                  <a:schemeClr val="dk1"/>
                </a:solidFill>
                <a:latin typeface="Arial"/>
                <a:ea typeface="Arial"/>
                <a:cs typeface="Arial"/>
                <a:sym typeface="Arial"/>
              </a:rPr>
              <a:t>)</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2Mbps down/1Mbps up should be sufficient for a ‘good’ experience</a:t>
            </a:r>
            <a:endParaRPr/>
          </a:p>
        </p:txBody>
      </p:sp>
      <p:pic>
        <p:nvPicPr>
          <p:cNvPr id="1107" name="Google Shape;1107;p95"/>
          <p:cNvPicPr preferRelativeResize="0"/>
          <p:nvPr/>
        </p:nvPicPr>
        <p:blipFill rotWithShape="1">
          <a:blip r:embed="rId4">
            <a:alphaModFix/>
          </a:blip>
          <a:srcRect b="0" l="0" r="0" t="0"/>
          <a:stretch/>
        </p:blipFill>
        <p:spPr>
          <a:xfrm>
            <a:off x="2057400" y="2114550"/>
            <a:ext cx="4267200" cy="278216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9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rial"/>
                <a:ea typeface="Arial"/>
                <a:cs typeface="Arial"/>
                <a:sym typeface="Arial"/>
              </a:rPr>
              <a:t>Troubleshooting – </a:t>
            </a:r>
            <a:r>
              <a:rPr b="1" i="0" lang="en-US" sz="2800" u="none" cap="none" strike="noStrike">
                <a:solidFill>
                  <a:schemeClr val="dk1"/>
                </a:solidFill>
                <a:latin typeface="Arial"/>
                <a:ea typeface="Arial"/>
                <a:cs typeface="Arial"/>
                <a:sym typeface="Arial"/>
              </a:rPr>
              <a:t>Audio/Video Quality Issues</a:t>
            </a:r>
            <a:endParaRPr/>
          </a:p>
        </p:txBody>
      </p:sp>
      <p:sp>
        <p:nvSpPr>
          <p:cNvPr id="1113" name="Google Shape;1113;p96"/>
          <p:cNvSpPr txBox="1"/>
          <p:nvPr>
            <p:ph idx="1" type="body"/>
          </p:nvPr>
        </p:nvSpPr>
        <p:spPr>
          <a:xfrm>
            <a:off x="533400" y="895350"/>
            <a:ext cx="8229600" cy="37147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CPU Power Plan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To ensure optimal performance, use High/Maximum Performance Power Plan when plugged in</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Avoid ‘Battery Saver’ power plans when plugged in as they can throttle your CPU resources</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p:txBody>
      </p:sp>
      <p:grpSp>
        <p:nvGrpSpPr>
          <p:cNvPr id="1114" name="Google Shape;1114;p96"/>
          <p:cNvGrpSpPr/>
          <p:nvPr/>
        </p:nvGrpSpPr>
        <p:grpSpPr>
          <a:xfrm>
            <a:off x="5019677" y="2457450"/>
            <a:ext cx="2600324" cy="2457450"/>
            <a:chOff x="5486400" y="3352800"/>
            <a:chExt cx="3057525" cy="3276600"/>
          </a:xfrm>
        </p:grpSpPr>
        <p:pic>
          <p:nvPicPr>
            <p:cNvPr id="1115" name="Google Shape;1115;p96"/>
            <p:cNvPicPr preferRelativeResize="0"/>
            <p:nvPr/>
          </p:nvPicPr>
          <p:blipFill rotWithShape="1">
            <a:blip r:embed="rId3">
              <a:alphaModFix/>
            </a:blip>
            <a:srcRect b="0" l="0" r="0" t="0"/>
            <a:stretch/>
          </p:blipFill>
          <p:spPr>
            <a:xfrm>
              <a:off x="5486400" y="3352800"/>
              <a:ext cx="3057525" cy="3276600"/>
            </a:xfrm>
            <a:prstGeom prst="rect">
              <a:avLst/>
            </a:prstGeom>
            <a:noFill/>
            <a:ln>
              <a:noFill/>
            </a:ln>
          </p:spPr>
        </p:pic>
        <p:sp>
          <p:nvSpPr>
            <p:cNvPr id="1116" name="Google Shape;1116;p96"/>
            <p:cNvSpPr/>
            <p:nvPr/>
          </p:nvSpPr>
          <p:spPr>
            <a:xfrm>
              <a:off x="6154738" y="5041900"/>
              <a:ext cx="762000" cy="188913"/>
            </a:xfrm>
            <a:prstGeom prst="roundRect">
              <a:avLst>
                <a:gd fmla="val 16667" name="adj"/>
              </a:avLst>
            </a:prstGeom>
            <a:solidFill>
              <a:srgbClr val="FF0000">
                <a:alpha val="0"/>
              </a:srgb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sp>
          <p:nvSpPr>
            <p:cNvPr id="1117" name="Google Shape;1117;p96"/>
            <p:cNvSpPr/>
            <p:nvPr/>
          </p:nvSpPr>
          <p:spPr>
            <a:xfrm>
              <a:off x="5651500" y="4267200"/>
              <a:ext cx="1889125" cy="304800"/>
            </a:xfrm>
            <a:prstGeom prst="roundRect">
              <a:avLst>
                <a:gd fmla="val 16667" name="adj"/>
              </a:avLst>
            </a:prstGeom>
            <a:solidFill>
              <a:srgbClr val="FF0000">
                <a:alpha val="0"/>
              </a:srgbClr>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a:ea typeface="Times"/>
                <a:cs typeface="Times"/>
                <a:sym typeface="Times"/>
              </a:endParaRPr>
            </a:p>
          </p:txBody>
        </p:sp>
      </p:grpSp>
      <p:pic>
        <p:nvPicPr>
          <p:cNvPr id="1118" name="Google Shape;1118;p96"/>
          <p:cNvPicPr preferRelativeResize="0"/>
          <p:nvPr/>
        </p:nvPicPr>
        <p:blipFill rotWithShape="1">
          <a:blip r:embed="rId4">
            <a:alphaModFix/>
          </a:blip>
          <a:srcRect b="0" l="0" r="0" t="0"/>
          <a:stretch/>
        </p:blipFill>
        <p:spPr>
          <a:xfrm>
            <a:off x="1143000" y="2495550"/>
            <a:ext cx="3498850" cy="2400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pic>
        <p:nvPicPr>
          <p:cNvPr id="1124" name="Google Shape;1124;p97"/>
          <p:cNvPicPr preferRelativeResize="0"/>
          <p:nvPr/>
        </p:nvPicPr>
        <p:blipFill rotWithShape="1">
          <a:blip r:embed="rId3">
            <a:alphaModFix/>
          </a:blip>
          <a:srcRect b="0" l="0" r="0" t="0"/>
          <a:stretch/>
        </p:blipFill>
        <p:spPr>
          <a:xfrm>
            <a:off x="4724400" y="2125266"/>
            <a:ext cx="2743200" cy="2796778"/>
          </a:xfrm>
          <a:prstGeom prst="rect">
            <a:avLst/>
          </a:prstGeom>
          <a:noFill/>
          <a:ln>
            <a:noFill/>
          </a:ln>
        </p:spPr>
      </p:pic>
      <p:pic>
        <p:nvPicPr>
          <p:cNvPr id="1125" name="Google Shape;1125;p97"/>
          <p:cNvPicPr preferRelativeResize="0"/>
          <p:nvPr/>
        </p:nvPicPr>
        <p:blipFill rotWithShape="1">
          <a:blip r:embed="rId4">
            <a:alphaModFix/>
          </a:blip>
          <a:srcRect b="0" l="0" r="0" t="0"/>
          <a:stretch/>
        </p:blipFill>
        <p:spPr>
          <a:xfrm>
            <a:off x="1524000" y="2125265"/>
            <a:ext cx="2743200" cy="2796779"/>
          </a:xfrm>
          <a:prstGeom prst="rect">
            <a:avLst/>
          </a:prstGeom>
          <a:noFill/>
          <a:ln>
            <a:noFill/>
          </a:ln>
        </p:spPr>
      </p:pic>
      <p:sp>
        <p:nvSpPr>
          <p:cNvPr id="1126" name="Google Shape;1126;p9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27" name="Google Shape;1127;p97"/>
          <p:cNvSpPr txBox="1"/>
          <p:nvPr>
            <p:ph idx="1" type="body"/>
          </p:nvPr>
        </p:nvSpPr>
        <p:spPr>
          <a:xfrm>
            <a:off x="533400" y="8953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2000"/>
              <a:buFont typeface="Arial"/>
              <a:buChar char="•"/>
            </a:pPr>
            <a:r>
              <a:rPr b="0" i="0" lang="en-US" sz="2000" u="none" cap="none" strike="noStrike">
                <a:solidFill>
                  <a:srgbClr val="666666"/>
                </a:solidFill>
                <a:latin typeface="Arial"/>
                <a:ea typeface="Arial"/>
                <a:cs typeface="Arial"/>
                <a:sym typeface="Arial"/>
              </a:rPr>
              <a:t>Check CPU utilization in task manager</a:t>
            </a:r>
            <a:endParaRPr/>
          </a:p>
          <a:p>
            <a:pPr indent="-101600" lvl="0" marL="228600" marR="0" rtl="0" algn="l">
              <a:spcBef>
                <a:spcPts val="400"/>
              </a:spcBef>
              <a:spcAft>
                <a:spcPts val="0"/>
              </a:spcAft>
              <a:buClr>
                <a:srgbClr val="3495DA"/>
              </a:buClr>
              <a:buSzPts val="2000"/>
              <a:buFont typeface="Arial"/>
              <a:buNone/>
            </a:pPr>
            <a:r>
              <a:t/>
            </a:r>
            <a:endParaRPr b="0" i="0" sz="2000" u="none" cap="none" strike="noStrike">
              <a:solidFill>
                <a:srgbClr val="666666"/>
              </a:solidFill>
              <a:latin typeface="Arial"/>
              <a:ea typeface="Arial"/>
              <a:cs typeface="Arial"/>
              <a:sym typeface="Arial"/>
            </a:endParaRPr>
          </a:p>
          <a:p>
            <a:pPr indent="-228600" lvl="0" marL="228600" marR="0" rtl="0" algn="l">
              <a:spcBef>
                <a:spcPts val="400"/>
              </a:spcBef>
              <a:spcAft>
                <a:spcPts val="0"/>
              </a:spcAft>
              <a:buClr>
                <a:srgbClr val="3495DA"/>
              </a:buClr>
              <a:buSzPts val="2000"/>
              <a:buFont typeface="Arial"/>
              <a:buChar char="•"/>
            </a:pPr>
            <a:r>
              <a:rPr b="0" i="0" lang="en-US" sz="2000" u="none" cap="none" strike="noStrike">
                <a:solidFill>
                  <a:srgbClr val="666666"/>
                </a:solidFill>
                <a:latin typeface="Arial"/>
                <a:ea typeface="Arial"/>
                <a:cs typeface="Arial"/>
                <a:sym typeface="Arial"/>
              </a:rPr>
              <a:t>An alarm may be generated if the CPU utilization is above 90%</a:t>
            </a:r>
            <a:endParaRPr b="0" i="0" sz="2000" u="none" cap="none" strike="noStrike">
              <a:solidFill>
                <a:srgbClr val="666666"/>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MultiTenant - </a:t>
            </a:r>
            <a:r>
              <a:rPr b="1" i="0" lang="en-US" sz="2500" u="none" cap="none" strike="noStrike">
                <a:solidFill>
                  <a:schemeClr val="dk1"/>
                </a:solidFill>
                <a:latin typeface="Arial"/>
                <a:ea typeface="Arial"/>
                <a:cs typeface="Arial"/>
                <a:sym typeface="Arial"/>
              </a:rPr>
              <a:t>Demo</a:t>
            </a:r>
            <a:endParaRPr b="1" i="0" sz="2500" u="none" cap="none" strike="noStrike">
              <a:solidFill>
                <a:schemeClr val="dk1"/>
              </a:solidFill>
              <a:latin typeface="Arial"/>
              <a:ea typeface="Arial"/>
              <a:cs typeface="Arial"/>
              <a:sym typeface="Arial"/>
            </a:endParaRPr>
          </a:p>
        </p:txBody>
      </p:sp>
      <p:sp>
        <p:nvSpPr>
          <p:cNvPr id="114" name="Google Shape;114;p1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3495DA"/>
              </a:buClr>
              <a:buFont typeface="Arial"/>
              <a:buNone/>
            </a:pPr>
            <a:r>
              <a:rPr b="0" i="0" lang="en-US" sz="1600" u="none" cap="none" strike="noStrike">
                <a:solidFill>
                  <a:schemeClr val="dk1"/>
                </a:solidFill>
                <a:latin typeface="Arial"/>
                <a:ea typeface="Arial"/>
                <a:cs typeface="Arial"/>
                <a:sym typeface="Arial"/>
              </a:rPr>
              <a:t>During this demo, the trainer will demonstrate the following:</a:t>
            </a:r>
            <a:endParaRPr/>
          </a:p>
          <a:p>
            <a:pPr indent="0" lvl="0" marL="0" marR="0" rtl="0" algn="l">
              <a:spcBef>
                <a:spcPts val="320"/>
              </a:spcBef>
              <a:spcAft>
                <a:spcPts val="0"/>
              </a:spcAft>
              <a:buClr>
                <a:srgbClr val="3495DA"/>
              </a:buClr>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Add a new tenant</a:t>
            </a:r>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Make calls from one tenant to another</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grpSp>
        <p:nvGrpSpPr>
          <p:cNvPr id="115" name="Google Shape;115;p17"/>
          <p:cNvGrpSpPr/>
          <p:nvPr/>
        </p:nvGrpSpPr>
        <p:grpSpPr>
          <a:xfrm>
            <a:off x="5867401" y="2820105"/>
            <a:ext cx="3077431" cy="2037645"/>
            <a:chOff x="5867400" y="3760140"/>
            <a:chExt cx="3077431" cy="2716860"/>
          </a:xfrm>
        </p:grpSpPr>
        <p:pic>
          <p:nvPicPr>
            <p:cNvPr descr="C:\Users\Bill\AppData\Local\Microsoft\Windows\Temporary Internet Files\Content.IE5\MOP0X508\MC900078768[2].wmf" id="116" name="Google Shape;116;p17"/>
            <p:cNvPicPr preferRelativeResize="0"/>
            <p:nvPr/>
          </p:nvPicPr>
          <p:blipFill rotWithShape="1">
            <a:blip r:embed="rId3">
              <a:alphaModFix/>
            </a:blip>
            <a:srcRect b="0" l="0" r="0" t="0"/>
            <a:stretch/>
          </p:blipFill>
          <p:spPr>
            <a:xfrm>
              <a:off x="5867400" y="3760140"/>
              <a:ext cx="3077431" cy="2716860"/>
            </a:xfrm>
            <a:prstGeom prst="rect">
              <a:avLst/>
            </a:prstGeom>
            <a:noFill/>
            <a:ln>
              <a:noFill/>
            </a:ln>
            <a:effectLst>
              <a:outerShdw blurRad="292100" rotWithShape="0" algn="tl" dir="2700000" dist="139700">
                <a:srgbClr val="333333">
                  <a:alpha val="64705"/>
                </a:srgbClr>
              </a:outerShdw>
            </a:effectLst>
          </p:spPr>
        </p:pic>
        <p:sp>
          <p:nvSpPr>
            <p:cNvPr id="117" name="Google Shape;117;p17"/>
            <p:cNvSpPr/>
            <p:nvPr/>
          </p:nvSpPr>
          <p:spPr>
            <a:xfrm rot="-1507946">
              <a:off x="6921941" y="4331836"/>
              <a:ext cx="1558218" cy="11100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Times"/>
                  <a:ea typeface="Times"/>
                  <a:cs typeface="Times"/>
                  <a:sym typeface="Times"/>
                </a:rPr>
                <a:t>CHECK THIS OUT!</a:t>
              </a:r>
              <a:endParaRPr b="1" sz="2400">
                <a:solidFill>
                  <a:schemeClr val="dk1"/>
                </a:solidFill>
                <a:latin typeface="Times"/>
                <a:ea typeface="Times"/>
                <a:cs typeface="Times"/>
                <a:sym typeface="Times"/>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98"/>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33" name="Google Shape;1133;p98"/>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Video Preferences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 the recommended  ‘Best Quality’ option to avoid performance issues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Users may force 720p30 without fully understanding the impact that it will have on their CPU</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Users may force Limited Bandwidth, which will limit their transmit resolution</a:t>
            </a:r>
            <a:endParaRPr/>
          </a:p>
        </p:txBody>
      </p:sp>
      <p:pic>
        <p:nvPicPr>
          <p:cNvPr id="1134" name="Google Shape;1134;p98"/>
          <p:cNvPicPr preferRelativeResize="0"/>
          <p:nvPr/>
        </p:nvPicPr>
        <p:blipFill rotWithShape="1">
          <a:blip r:embed="rId3">
            <a:alphaModFix/>
          </a:blip>
          <a:srcRect b="0" l="0" r="0" t="0"/>
          <a:stretch/>
        </p:blipFill>
        <p:spPr>
          <a:xfrm>
            <a:off x="2438400" y="2360083"/>
            <a:ext cx="3962400" cy="257386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99"/>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40" name="Google Shape;1140;p99"/>
          <p:cNvSpPr txBox="1"/>
          <p:nvPr>
            <p:ph idx="1" type="body"/>
          </p:nvPr>
        </p:nvSpPr>
        <p:spPr>
          <a:xfrm>
            <a:off x="381000" y="831686"/>
            <a:ext cx="7375525" cy="3907631"/>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Network – Quality (e.g. Packet loss, latency)</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Check Conference Status for NACKs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NACKs are an indication of UDP packet loss</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These NACKs typically represent a problem between the receiver and the VidyoRouter representing that user’s video</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These NACKs typically represent a problem between you and the VidyoRouter</a:t>
            </a:r>
            <a:endParaRPr/>
          </a:p>
          <a:p>
            <a:pPr indent="-230187" lvl="1" marL="484188"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p:txBody>
      </p:sp>
      <p:grpSp>
        <p:nvGrpSpPr>
          <p:cNvPr id="1141" name="Google Shape;1141;p99"/>
          <p:cNvGrpSpPr/>
          <p:nvPr/>
        </p:nvGrpSpPr>
        <p:grpSpPr>
          <a:xfrm>
            <a:off x="990600" y="2672440"/>
            <a:ext cx="6373812" cy="705072"/>
            <a:chOff x="685800" y="3963649"/>
            <a:chExt cx="7554913" cy="939800"/>
          </a:xfrm>
        </p:grpSpPr>
        <p:pic>
          <p:nvPicPr>
            <p:cNvPr id="1142" name="Google Shape;1142;p99"/>
            <p:cNvPicPr preferRelativeResize="0"/>
            <p:nvPr/>
          </p:nvPicPr>
          <p:blipFill rotWithShape="1">
            <a:blip r:embed="rId3">
              <a:alphaModFix/>
            </a:blip>
            <a:srcRect b="0" l="0" r="0" t="0"/>
            <a:stretch/>
          </p:blipFill>
          <p:spPr>
            <a:xfrm>
              <a:off x="685800" y="3963649"/>
              <a:ext cx="7554913" cy="939800"/>
            </a:xfrm>
            <a:prstGeom prst="rect">
              <a:avLst/>
            </a:prstGeom>
            <a:noFill/>
            <a:ln>
              <a:noFill/>
            </a:ln>
          </p:spPr>
        </p:pic>
        <p:sp>
          <p:nvSpPr>
            <p:cNvPr id="1143" name="Google Shape;1143;p99"/>
            <p:cNvSpPr/>
            <p:nvPr/>
          </p:nvSpPr>
          <p:spPr>
            <a:xfrm>
              <a:off x="6565901" y="4219451"/>
              <a:ext cx="581025" cy="561798"/>
            </a:xfrm>
            <a:prstGeom prst="rect">
              <a:avLst/>
            </a:prstGeom>
            <a:solidFill>
              <a:srgbClr val="C00000">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grpSp>
      <p:grpSp>
        <p:nvGrpSpPr>
          <p:cNvPr id="1144" name="Google Shape;1144;p99"/>
          <p:cNvGrpSpPr/>
          <p:nvPr/>
        </p:nvGrpSpPr>
        <p:grpSpPr>
          <a:xfrm>
            <a:off x="2070894" y="3898530"/>
            <a:ext cx="2716212" cy="676275"/>
            <a:chOff x="5060950" y="5110350"/>
            <a:chExt cx="3225800" cy="901700"/>
          </a:xfrm>
        </p:grpSpPr>
        <p:pic>
          <p:nvPicPr>
            <p:cNvPr id="1145" name="Google Shape;1145;p99"/>
            <p:cNvPicPr preferRelativeResize="0"/>
            <p:nvPr/>
          </p:nvPicPr>
          <p:blipFill rotWithShape="1">
            <a:blip r:embed="rId4">
              <a:alphaModFix/>
            </a:blip>
            <a:srcRect b="0" l="0" r="0" t="0"/>
            <a:stretch/>
          </p:blipFill>
          <p:spPr>
            <a:xfrm>
              <a:off x="5060950" y="5110350"/>
              <a:ext cx="3225800" cy="901700"/>
            </a:xfrm>
            <a:prstGeom prst="rect">
              <a:avLst/>
            </a:prstGeom>
            <a:noFill/>
            <a:ln>
              <a:noFill/>
            </a:ln>
          </p:spPr>
        </p:pic>
        <p:sp>
          <p:nvSpPr>
            <p:cNvPr id="1146" name="Google Shape;1146;p99"/>
            <p:cNvSpPr/>
            <p:nvPr/>
          </p:nvSpPr>
          <p:spPr>
            <a:xfrm>
              <a:off x="6169026" y="5639551"/>
              <a:ext cx="1028700" cy="219075"/>
            </a:xfrm>
            <a:prstGeom prst="rect">
              <a:avLst/>
            </a:prstGeom>
            <a:solidFill>
              <a:srgbClr val="C00000">
                <a:alpha val="3764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grpSp>
      <p:grpSp>
        <p:nvGrpSpPr>
          <p:cNvPr id="1147" name="Google Shape;1147;p99"/>
          <p:cNvGrpSpPr/>
          <p:nvPr/>
        </p:nvGrpSpPr>
        <p:grpSpPr>
          <a:xfrm>
            <a:off x="5918716" y="918269"/>
            <a:ext cx="2194538" cy="1098341"/>
            <a:chOff x="5576888" y="1598613"/>
            <a:chExt cx="3297237" cy="1627187"/>
          </a:xfrm>
        </p:grpSpPr>
        <p:pic>
          <p:nvPicPr>
            <p:cNvPr id="1148" name="Google Shape;1148;p99"/>
            <p:cNvPicPr preferRelativeResize="0"/>
            <p:nvPr/>
          </p:nvPicPr>
          <p:blipFill rotWithShape="1">
            <a:blip r:embed="rId5">
              <a:alphaModFix/>
            </a:blip>
            <a:srcRect b="0" l="0" r="0" t="0"/>
            <a:stretch/>
          </p:blipFill>
          <p:spPr>
            <a:xfrm>
              <a:off x="5576888" y="1598613"/>
              <a:ext cx="3297237" cy="1627187"/>
            </a:xfrm>
            <a:prstGeom prst="rect">
              <a:avLst/>
            </a:prstGeom>
            <a:noFill/>
            <a:ln>
              <a:noFill/>
            </a:ln>
          </p:spPr>
        </p:pic>
        <p:sp>
          <p:nvSpPr>
            <p:cNvPr id="1149" name="Google Shape;1149;p99"/>
            <p:cNvSpPr/>
            <p:nvPr/>
          </p:nvSpPr>
          <p:spPr>
            <a:xfrm>
              <a:off x="6559551" y="1701801"/>
              <a:ext cx="2238374" cy="295275"/>
            </a:xfrm>
            <a:prstGeom prst="rect">
              <a:avLst/>
            </a:prstGeom>
            <a:no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sp>
          <p:nvSpPr>
            <p:cNvPr id="1150" name="Google Shape;1150;p99"/>
            <p:cNvSpPr/>
            <p:nvPr/>
          </p:nvSpPr>
          <p:spPr>
            <a:xfrm>
              <a:off x="5597526" y="2292351"/>
              <a:ext cx="962025" cy="266700"/>
            </a:xfrm>
            <a:prstGeom prst="rect">
              <a:avLst/>
            </a:prstGeom>
            <a:noFill/>
            <a:ln cap="flat"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a:ea typeface="Times"/>
                <a:cs typeface="Times"/>
                <a:sym typeface="Times"/>
              </a:endParaRPr>
            </a:p>
          </p:txBody>
        </p:sp>
      </p:grpSp>
      <p:sp>
        <p:nvSpPr>
          <p:cNvPr id="1151" name="Google Shape;1151;p99"/>
          <p:cNvSpPr txBox="1"/>
          <p:nvPr/>
        </p:nvSpPr>
        <p:spPr>
          <a:xfrm>
            <a:off x="8642350" y="4758929"/>
            <a:ext cx="381000" cy="27384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US" sz="1200">
                <a:solidFill>
                  <a:schemeClr val="dk1"/>
                </a:solidFill>
                <a:latin typeface="Arial Narrow"/>
                <a:ea typeface="Arial Narrow"/>
                <a:cs typeface="Arial Narrow"/>
                <a:sym typeface="Arial Narrow"/>
              </a:rPr>
              <a:t>‹#›</a:t>
            </a:fld>
            <a:endParaRPr b="1" sz="1200">
              <a:solidFill>
                <a:schemeClr val="dk1"/>
              </a:solidFill>
              <a:latin typeface="Arial Narrow"/>
              <a:ea typeface="Arial Narrow"/>
              <a:cs typeface="Arial Narrow"/>
              <a:sym typeface="Arial Narro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100"/>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pic>
        <p:nvPicPr>
          <p:cNvPr id="1157" name="Google Shape;1157;p100"/>
          <p:cNvPicPr preferRelativeResize="0"/>
          <p:nvPr/>
        </p:nvPicPr>
        <p:blipFill rotWithShape="1">
          <a:blip r:embed="rId3">
            <a:alphaModFix/>
          </a:blip>
          <a:srcRect b="0" l="0" r="0" t="0"/>
          <a:stretch/>
        </p:blipFill>
        <p:spPr>
          <a:xfrm>
            <a:off x="3297956" y="2007557"/>
            <a:ext cx="5713001" cy="2709535"/>
          </a:xfrm>
          <a:prstGeom prst="rect">
            <a:avLst/>
          </a:prstGeom>
          <a:noFill/>
          <a:ln>
            <a:noFill/>
          </a:ln>
        </p:spPr>
      </p:pic>
      <p:sp>
        <p:nvSpPr>
          <p:cNvPr id="1158" name="Google Shape;1158;p100"/>
          <p:cNvSpPr txBox="1"/>
          <p:nvPr/>
        </p:nvSpPr>
        <p:spPr>
          <a:xfrm>
            <a:off x="1524000" y="3693319"/>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59" name="Google Shape;1159;p100"/>
          <p:cNvSpPr txBox="1"/>
          <p:nvPr/>
        </p:nvSpPr>
        <p:spPr>
          <a:xfrm>
            <a:off x="1514475" y="2724150"/>
            <a:ext cx="5829300" cy="144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Microsoft Windows XP [Version 5.1.2600]</a:t>
            </a:r>
            <a:endParaRPr/>
          </a:p>
          <a:p>
            <a:pPr indent="0" lvl="0" marL="0" marR="0" rtl="0" algn="l">
              <a:spcBef>
                <a:spcPts val="0"/>
              </a:spcBef>
              <a:spcAft>
                <a:spcPts val="0"/>
              </a:spcAft>
              <a:buNone/>
            </a:pPr>
            <a:r>
              <a:rPr lang="en-US" sz="1100">
                <a:solidFill>
                  <a:schemeClr val="lt1"/>
                </a:solidFill>
                <a:latin typeface="Consolas"/>
                <a:ea typeface="Consolas"/>
                <a:cs typeface="Consolas"/>
                <a:sym typeface="Consolas"/>
              </a:rPr>
              <a:t>(C) Copyright 1985-2001 Microsoft Corp.</a:t>
            </a:r>
            <a:endParaRPr/>
          </a:p>
          <a:p>
            <a:pPr indent="0" lvl="0" marL="0" marR="0" rtl="0" algn="l">
              <a:spcBef>
                <a:spcPts val="0"/>
              </a:spcBef>
              <a:spcAft>
                <a:spcPts val="0"/>
              </a:spcAft>
              <a:buNone/>
            </a:pPr>
            <a:r>
              <a:t/>
            </a:r>
            <a:endParaRPr sz="11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100">
                <a:solidFill>
                  <a:schemeClr val="lt1"/>
                </a:solidFill>
                <a:latin typeface="Consolas"/>
                <a:ea typeface="Consolas"/>
                <a:cs typeface="Consolas"/>
                <a:sym typeface="Consolas"/>
              </a:rPr>
              <a:t>C:\Documents and Settings\Ami&gt;ping demo.vidyo.com -t</a:t>
            </a:r>
            <a:endParaRPr/>
          </a:p>
          <a:p>
            <a:pPr indent="0" lvl="0" marL="0" marR="0" rtl="0" algn="l">
              <a:spcBef>
                <a:spcPts val="0"/>
              </a:spcBef>
              <a:spcAft>
                <a:spcPts val="0"/>
              </a:spcAft>
              <a:buNone/>
            </a:pPr>
            <a:r>
              <a:t/>
            </a:r>
            <a:endParaRPr sz="11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100">
                <a:solidFill>
                  <a:schemeClr val="lt1"/>
                </a:solidFill>
                <a:latin typeface="Consolas"/>
                <a:ea typeface="Consolas"/>
                <a:cs typeface="Consolas"/>
                <a:sym typeface="Consolas"/>
              </a:rPr>
              <a:t>Pinging demo.vidyo.com [64.208.203.165] with 32 bytes of data:</a:t>
            </a:r>
            <a:endParaRPr/>
          </a:p>
          <a:p>
            <a:pPr indent="0" lvl="0" marL="0" marR="0" rtl="0" algn="l">
              <a:spcBef>
                <a:spcPts val="0"/>
              </a:spcBef>
              <a:spcAft>
                <a:spcPts val="0"/>
              </a:spcAft>
              <a:buNone/>
            </a:pPr>
            <a:r>
              <a:t/>
            </a:r>
            <a:endParaRPr sz="1100">
              <a:solidFill>
                <a:schemeClr val="lt1"/>
              </a:solidFill>
              <a:latin typeface="Consolas"/>
              <a:ea typeface="Consolas"/>
              <a:cs typeface="Consolas"/>
              <a:sym typeface="Consolas"/>
            </a:endParaRPr>
          </a:p>
          <a:p>
            <a:pPr indent="0" lvl="0" marL="0" marR="0" rtl="0" algn="l">
              <a:spcBef>
                <a:spcPts val="0"/>
              </a:spcBef>
              <a:spcAft>
                <a:spcPts val="0"/>
              </a:spcAft>
              <a:buNone/>
            </a:pPr>
            <a:r>
              <a:t/>
            </a:r>
            <a:endParaRPr sz="1100">
              <a:solidFill>
                <a:schemeClr val="lt1"/>
              </a:solidFill>
              <a:latin typeface="Consolas"/>
              <a:ea typeface="Consolas"/>
              <a:cs typeface="Consolas"/>
              <a:sym typeface="Consolas"/>
            </a:endParaRPr>
          </a:p>
        </p:txBody>
      </p:sp>
      <p:sp>
        <p:nvSpPr>
          <p:cNvPr id="1160" name="Google Shape;1160;p100"/>
          <p:cNvSpPr txBox="1"/>
          <p:nvPr/>
        </p:nvSpPr>
        <p:spPr>
          <a:xfrm>
            <a:off x="1524000" y="3790950"/>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time=96ms TTL=47</a:t>
            </a:r>
            <a:endParaRPr/>
          </a:p>
        </p:txBody>
      </p:sp>
      <p:sp>
        <p:nvSpPr>
          <p:cNvPr id="1161" name="Google Shape;1161;p100"/>
          <p:cNvSpPr txBox="1"/>
          <p:nvPr/>
        </p:nvSpPr>
        <p:spPr>
          <a:xfrm>
            <a:off x="1524000" y="3900487"/>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time=97ms TTL=47</a:t>
            </a:r>
            <a:endParaRPr/>
          </a:p>
        </p:txBody>
      </p:sp>
      <p:sp>
        <p:nvSpPr>
          <p:cNvPr id="1162" name="Google Shape;1162;p100"/>
          <p:cNvSpPr txBox="1"/>
          <p:nvPr/>
        </p:nvSpPr>
        <p:spPr>
          <a:xfrm>
            <a:off x="1524000" y="4000500"/>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63" name="Google Shape;1163;p100"/>
          <p:cNvSpPr txBox="1"/>
          <p:nvPr/>
        </p:nvSpPr>
        <p:spPr>
          <a:xfrm>
            <a:off x="1524000" y="4093369"/>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time=96ms TTL=47</a:t>
            </a:r>
            <a:endParaRPr/>
          </a:p>
        </p:txBody>
      </p:sp>
      <p:sp>
        <p:nvSpPr>
          <p:cNvPr id="1164" name="Google Shape;1164;p100"/>
          <p:cNvSpPr txBox="1"/>
          <p:nvPr/>
        </p:nvSpPr>
        <p:spPr>
          <a:xfrm>
            <a:off x="1524000" y="4193381"/>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time=97ms TTL=47</a:t>
            </a:r>
            <a:endParaRPr/>
          </a:p>
        </p:txBody>
      </p:sp>
      <p:sp>
        <p:nvSpPr>
          <p:cNvPr id="1165" name="Google Shape;1165;p100"/>
          <p:cNvSpPr txBox="1"/>
          <p:nvPr/>
        </p:nvSpPr>
        <p:spPr>
          <a:xfrm>
            <a:off x="1524000" y="4286250"/>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66" name="Google Shape;1166;p100"/>
          <p:cNvSpPr txBox="1"/>
          <p:nvPr/>
        </p:nvSpPr>
        <p:spPr>
          <a:xfrm>
            <a:off x="1524000" y="4386262"/>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67" name="Google Shape;1167;p100"/>
          <p:cNvSpPr txBox="1"/>
          <p:nvPr/>
        </p:nvSpPr>
        <p:spPr>
          <a:xfrm>
            <a:off x="1524000" y="4486275"/>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68" name="Google Shape;1168;p100"/>
          <p:cNvSpPr txBox="1"/>
          <p:nvPr/>
        </p:nvSpPr>
        <p:spPr>
          <a:xfrm>
            <a:off x="1524000" y="4586287"/>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69" name="Google Shape;1169;p100"/>
          <p:cNvSpPr txBox="1"/>
          <p:nvPr/>
        </p:nvSpPr>
        <p:spPr>
          <a:xfrm>
            <a:off x="1524000" y="4686300"/>
            <a:ext cx="577215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Consolas"/>
                <a:ea typeface="Consolas"/>
                <a:cs typeface="Consolas"/>
                <a:sym typeface="Consolas"/>
              </a:rPr>
              <a:t>Reply from 64.208.203.165: bytes=32 time=95ms TTL=47</a:t>
            </a:r>
            <a:endParaRPr/>
          </a:p>
        </p:txBody>
      </p:sp>
      <p:sp>
        <p:nvSpPr>
          <p:cNvPr id="1170" name="Google Shape;1170;p100"/>
          <p:cNvSpPr/>
          <p:nvPr/>
        </p:nvSpPr>
        <p:spPr>
          <a:xfrm>
            <a:off x="381000" y="809461"/>
            <a:ext cx="8458200" cy="390763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138AE4"/>
              </a:buClr>
              <a:buSzPts val="1120"/>
              <a:buFont typeface="Times"/>
              <a:buChar char="•"/>
            </a:pPr>
            <a:r>
              <a:rPr lang="en-US" sz="1600">
                <a:solidFill>
                  <a:schemeClr val="dk1"/>
                </a:solidFill>
                <a:latin typeface="Arial"/>
                <a:ea typeface="Arial"/>
                <a:cs typeface="Arial"/>
                <a:sym typeface="Arial"/>
              </a:rPr>
              <a:t>Ping VidyoRouter while not in a conference call (</a:t>
            </a:r>
            <a:r>
              <a:rPr b="1" i="1" lang="en-US" sz="1600">
                <a:solidFill>
                  <a:schemeClr val="dk1"/>
                </a:solidFill>
                <a:latin typeface="Arial"/>
                <a:ea typeface="Arial"/>
                <a:cs typeface="Arial"/>
                <a:sym typeface="Arial"/>
              </a:rPr>
              <a:t>ping –l 1300 IP/URL –t</a:t>
            </a:r>
            <a:r>
              <a:rPr lang="en-US" sz="1600">
                <a:solidFill>
                  <a:schemeClr val="dk1"/>
                </a:solidFill>
                <a:latin typeface="Arial"/>
                <a:ea typeface="Arial"/>
                <a:cs typeface="Arial"/>
                <a:sym typeface="Arial"/>
              </a:rPr>
              <a:t>)</a:t>
            </a:r>
            <a:endParaRPr/>
          </a:p>
          <a:p>
            <a:pPr indent="-342900" lvl="0" marL="342900" marR="0" rtl="0" algn="l">
              <a:spcBef>
                <a:spcPts val="600"/>
              </a:spcBef>
              <a:spcAft>
                <a:spcPts val="0"/>
              </a:spcAft>
              <a:buClr>
                <a:srgbClr val="138AE4"/>
              </a:buClr>
              <a:buSzPts val="1120"/>
              <a:buFont typeface="Times"/>
              <a:buChar char="•"/>
            </a:pPr>
            <a:r>
              <a:rPr lang="en-US" sz="1600">
                <a:solidFill>
                  <a:schemeClr val="dk1"/>
                </a:solidFill>
                <a:latin typeface="Arial"/>
                <a:ea typeface="Arial"/>
                <a:cs typeface="Arial"/>
                <a:sym typeface="Arial"/>
              </a:rPr>
              <a:t>Latency should be under 200ms</a:t>
            </a:r>
            <a:endParaRPr/>
          </a:p>
          <a:p>
            <a:pPr indent="-342900" lvl="0" marL="342900" marR="0" rtl="0" algn="l">
              <a:spcBef>
                <a:spcPts val="600"/>
              </a:spcBef>
              <a:spcAft>
                <a:spcPts val="0"/>
              </a:spcAft>
              <a:buClr>
                <a:srgbClr val="138AE4"/>
              </a:buClr>
              <a:buSzPts val="1120"/>
              <a:buFont typeface="Times"/>
              <a:buChar char="•"/>
            </a:pPr>
            <a:r>
              <a:rPr lang="en-US" sz="1600">
                <a:solidFill>
                  <a:schemeClr val="dk1"/>
                </a:solidFill>
                <a:latin typeface="Arial"/>
                <a:ea typeface="Arial"/>
                <a:cs typeface="Arial"/>
                <a:sym typeface="Arial"/>
              </a:rPr>
              <a:t>Jitter or latency delta between each consecutive ping should be under 15ms</a:t>
            </a:r>
            <a:endParaRPr sz="1600">
              <a:solidFill>
                <a:schemeClr val="dk1"/>
              </a:solidFill>
              <a:latin typeface="Arial"/>
              <a:ea typeface="Arial"/>
              <a:cs typeface="Arial"/>
              <a:sym typeface="Arial"/>
            </a:endParaRPr>
          </a:p>
          <a:p>
            <a:pPr indent="-342900" lvl="0" marL="342900" marR="0" rtl="0" algn="l">
              <a:spcBef>
                <a:spcPts val="600"/>
              </a:spcBef>
              <a:spcAft>
                <a:spcPts val="0"/>
              </a:spcAft>
              <a:buClr>
                <a:srgbClr val="138AE4"/>
              </a:buClr>
              <a:buSzPts val="1120"/>
              <a:buFont typeface="Times"/>
              <a:buChar char="•"/>
            </a:pPr>
            <a:r>
              <a:rPr lang="en-US" sz="1600">
                <a:solidFill>
                  <a:schemeClr val="dk1"/>
                </a:solidFill>
                <a:latin typeface="Arial"/>
                <a:ea typeface="Arial"/>
                <a:cs typeface="Arial"/>
                <a:sym typeface="Arial"/>
              </a:rPr>
              <a:t>No time outs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par>
                                <p:cTn fill="hold" nodeType="withEffect" presetClass="entr" presetID="1" presetSubtype="0">
                                  <p:stCondLst>
                                    <p:cond delay="1000"/>
                                  </p:stCondLst>
                                  <p:childTnLst>
                                    <p:set>
                                      <p:cBhvr>
                                        <p:cTn dur="1" fill="hold">
                                          <p:stCondLst>
                                            <p:cond delay="0"/>
                                          </p:stCondLst>
                                        </p:cTn>
                                        <p:tgtEl>
                                          <p:spTgt spid="1160"/>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0"/>
                                  </p:stCondLst>
                                  <p:childTnLst>
                                    <p:set>
                                      <p:cBhvr>
                                        <p:cTn dur="1" fill="hold">
                                          <p:stCondLst>
                                            <p:cond delay="0"/>
                                          </p:stCondLst>
                                        </p:cTn>
                                        <p:tgtEl>
                                          <p:spTgt spid="1161"/>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000"/>
                                  </p:stCondLst>
                                  <p:childTnLst>
                                    <p:set>
                                      <p:cBhvr>
                                        <p:cTn dur="1" fill="hold">
                                          <p:stCondLst>
                                            <p:cond delay="0"/>
                                          </p:stCondLst>
                                        </p:cTn>
                                        <p:tgtEl>
                                          <p:spTgt spid="1162"/>
                                        </p:tgtEl>
                                        <p:attrNameLst>
                                          <p:attrName>style.visibility</p:attrName>
                                        </p:attrNameLst>
                                      </p:cBhvr>
                                      <p:to>
                                        <p:strVal val="visible"/>
                                      </p:to>
                                    </p:set>
                                  </p:childTnLst>
                                </p:cTn>
                              </p:par>
                            </p:childTnLst>
                          </p:cTn>
                        </p:par>
                        <p:par>
                          <p:cTn fill="hold">
                            <p:stCondLst>
                              <p:cond delay="3"/>
                            </p:stCondLst>
                            <p:childTnLst>
                              <p:par>
                                <p:cTn fill="hold" nodeType="afterEffect" presetClass="entr" presetID="1" presetSubtype="0">
                                  <p:stCondLst>
                                    <p:cond delay="1000"/>
                                  </p:stCondLst>
                                  <p:childTnLst>
                                    <p:set>
                                      <p:cBhvr>
                                        <p:cTn dur="1" fill="hold">
                                          <p:stCondLst>
                                            <p:cond delay="0"/>
                                          </p:stCondLst>
                                        </p:cTn>
                                        <p:tgtEl>
                                          <p:spTgt spid="1163"/>
                                        </p:tgtEl>
                                        <p:attrNameLst>
                                          <p:attrName>style.visibility</p:attrName>
                                        </p:attrNameLst>
                                      </p:cBhvr>
                                      <p:to>
                                        <p:strVal val="visible"/>
                                      </p:to>
                                    </p:set>
                                  </p:childTnLst>
                                </p:cTn>
                              </p:par>
                            </p:childTnLst>
                          </p:cTn>
                        </p:par>
                        <p:par>
                          <p:cTn fill="hold">
                            <p:stCondLst>
                              <p:cond delay="4"/>
                            </p:stCondLst>
                            <p:childTnLst>
                              <p:par>
                                <p:cTn fill="hold" nodeType="afterEffect" presetClass="entr" presetID="1" presetSubtype="0">
                                  <p:stCondLst>
                                    <p:cond delay="1000"/>
                                  </p:stCondLst>
                                  <p:childTnLst>
                                    <p:set>
                                      <p:cBhvr>
                                        <p:cTn dur="1" fill="hold">
                                          <p:stCondLst>
                                            <p:cond delay="0"/>
                                          </p:stCondLst>
                                        </p:cTn>
                                        <p:tgtEl>
                                          <p:spTgt spid="1164"/>
                                        </p:tgtEl>
                                        <p:attrNameLst>
                                          <p:attrName>style.visibility</p:attrName>
                                        </p:attrNameLst>
                                      </p:cBhvr>
                                      <p:to>
                                        <p:strVal val="visible"/>
                                      </p:to>
                                    </p:set>
                                  </p:childTnLst>
                                </p:cTn>
                              </p:par>
                            </p:childTnLst>
                          </p:cTn>
                        </p:par>
                        <p:par>
                          <p:cTn fill="hold">
                            <p:stCondLst>
                              <p:cond delay="5"/>
                            </p:stCondLst>
                            <p:childTnLst>
                              <p:par>
                                <p:cTn fill="hold" nodeType="afterEffect" presetClass="entr" presetID="1" presetSubtype="0">
                                  <p:stCondLst>
                                    <p:cond delay="1000"/>
                                  </p:stCondLst>
                                  <p:childTnLst>
                                    <p:set>
                                      <p:cBhvr>
                                        <p:cTn dur="1" fill="hold">
                                          <p:stCondLst>
                                            <p:cond delay="0"/>
                                          </p:stCondLst>
                                        </p:cTn>
                                        <p:tgtEl>
                                          <p:spTgt spid="1165"/>
                                        </p:tgtEl>
                                        <p:attrNameLst>
                                          <p:attrName>style.visibility</p:attrName>
                                        </p:attrNameLst>
                                      </p:cBhvr>
                                      <p:to>
                                        <p:strVal val="visible"/>
                                      </p:to>
                                    </p:set>
                                  </p:childTnLst>
                                </p:cTn>
                              </p:par>
                            </p:childTnLst>
                          </p:cTn>
                        </p:par>
                        <p:par>
                          <p:cTn fill="hold">
                            <p:stCondLst>
                              <p:cond delay="6"/>
                            </p:stCondLst>
                            <p:childTnLst>
                              <p:par>
                                <p:cTn fill="hold" nodeType="afterEffect" presetClass="entr" presetID="1" presetSubtype="0">
                                  <p:stCondLst>
                                    <p:cond delay="1000"/>
                                  </p:stCondLst>
                                  <p:childTnLst>
                                    <p:set>
                                      <p:cBhvr>
                                        <p:cTn dur="1" fill="hold">
                                          <p:stCondLst>
                                            <p:cond delay="0"/>
                                          </p:stCondLst>
                                        </p:cTn>
                                        <p:tgtEl>
                                          <p:spTgt spid="1166"/>
                                        </p:tgtEl>
                                        <p:attrNameLst>
                                          <p:attrName>style.visibility</p:attrName>
                                        </p:attrNameLst>
                                      </p:cBhvr>
                                      <p:to>
                                        <p:strVal val="visible"/>
                                      </p:to>
                                    </p:set>
                                  </p:childTnLst>
                                </p:cTn>
                              </p:par>
                            </p:childTnLst>
                          </p:cTn>
                        </p:par>
                        <p:par>
                          <p:cTn fill="hold">
                            <p:stCondLst>
                              <p:cond delay="7"/>
                            </p:stCondLst>
                            <p:childTnLst>
                              <p:par>
                                <p:cTn fill="hold" nodeType="afterEffect" presetClass="entr" presetID="1" presetSubtype="0">
                                  <p:stCondLst>
                                    <p:cond delay="1000"/>
                                  </p:stCondLst>
                                  <p:childTnLst>
                                    <p:set>
                                      <p:cBhvr>
                                        <p:cTn dur="1" fill="hold">
                                          <p:stCondLst>
                                            <p:cond delay="0"/>
                                          </p:stCondLst>
                                        </p:cTn>
                                        <p:tgtEl>
                                          <p:spTgt spid="1167"/>
                                        </p:tgtEl>
                                        <p:attrNameLst>
                                          <p:attrName>style.visibility</p:attrName>
                                        </p:attrNameLst>
                                      </p:cBhvr>
                                      <p:to>
                                        <p:strVal val="visible"/>
                                      </p:to>
                                    </p:set>
                                  </p:childTnLst>
                                </p:cTn>
                              </p:par>
                            </p:childTnLst>
                          </p:cTn>
                        </p:par>
                        <p:par>
                          <p:cTn fill="hold">
                            <p:stCondLst>
                              <p:cond delay="8"/>
                            </p:stCondLst>
                            <p:childTnLst>
                              <p:par>
                                <p:cTn fill="hold" nodeType="afterEffect" presetClass="entr" presetID="1" presetSubtype="0">
                                  <p:stCondLst>
                                    <p:cond delay="1000"/>
                                  </p:stCondLst>
                                  <p:childTnLst>
                                    <p:set>
                                      <p:cBhvr>
                                        <p:cTn dur="1" fill="hold">
                                          <p:stCondLst>
                                            <p:cond delay="0"/>
                                          </p:stCondLst>
                                        </p:cTn>
                                        <p:tgtEl>
                                          <p:spTgt spid="1168"/>
                                        </p:tgtEl>
                                        <p:attrNameLst>
                                          <p:attrName>style.visibility</p:attrName>
                                        </p:attrNameLst>
                                      </p:cBhvr>
                                      <p:to>
                                        <p:strVal val="visible"/>
                                      </p:to>
                                    </p:set>
                                  </p:childTnLst>
                                </p:cTn>
                              </p:par>
                            </p:childTnLst>
                          </p:cTn>
                        </p:par>
                        <p:par>
                          <p:cTn fill="hold">
                            <p:stCondLst>
                              <p:cond delay="9"/>
                            </p:stCondLst>
                            <p:childTnLst>
                              <p:par>
                                <p:cTn fill="hold" nodeType="afterEffect" presetClass="entr" presetID="1" presetSubtype="0">
                                  <p:stCondLst>
                                    <p:cond delay="100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101"/>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b="1" i="0" sz="2500" u="none" cap="none" strike="noStrike">
              <a:solidFill>
                <a:schemeClr val="dk1"/>
              </a:solidFill>
              <a:latin typeface="Arial"/>
              <a:ea typeface="Arial"/>
              <a:cs typeface="Arial"/>
              <a:sym typeface="Arial"/>
            </a:endParaRPr>
          </a:p>
        </p:txBody>
      </p:sp>
      <p:sp>
        <p:nvSpPr>
          <p:cNvPr id="1176" name="Google Shape;1176;p101"/>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138AE4"/>
              </a:buClr>
              <a:buSzPts val="1120"/>
              <a:buFont typeface="Arial"/>
              <a:buChar char="•"/>
            </a:pPr>
            <a:r>
              <a:rPr b="0" i="0" lang="en-US" sz="1600" u="none" cap="none" strike="noStrike">
                <a:solidFill>
                  <a:schemeClr val="dk1"/>
                </a:solidFill>
                <a:latin typeface="Arial"/>
                <a:ea typeface="Arial"/>
                <a:cs typeface="Arial"/>
                <a:sym typeface="Arial"/>
              </a:rPr>
              <a:t>Ping server while in call</a:t>
            </a:r>
            <a:endParaRPr/>
          </a:p>
          <a:p>
            <a:pPr indent="-228600" lvl="0" marL="228600" marR="0" rtl="0" algn="l">
              <a:spcBef>
                <a:spcPts val="600"/>
              </a:spcBef>
              <a:spcAft>
                <a:spcPts val="0"/>
              </a:spcAft>
              <a:buClr>
                <a:srgbClr val="138AE4"/>
              </a:buClr>
              <a:buSzPts val="1120"/>
              <a:buFont typeface="Arial"/>
              <a:buChar char="•"/>
            </a:pPr>
            <a:r>
              <a:rPr b="0" i="0" lang="en-US" sz="1600" u="none" cap="none" strike="noStrike">
                <a:solidFill>
                  <a:schemeClr val="dk1"/>
                </a:solidFill>
                <a:latin typeface="Arial"/>
                <a:ea typeface="Arial"/>
                <a:cs typeface="Arial"/>
                <a:sym typeface="Arial"/>
              </a:rPr>
              <a:t>High latency &gt; 200ms</a:t>
            </a:r>
            <a:endParaRPr/>
          </a:p>
          <a:p>
            <a:pPr indent="-228600" lvl="0" marL="228600" marR="0" rtl="0" algn="l">
              <a:spcBef>
                <a:spcPts val="600"/>
              </a:spcBef>
              <a:spcAft>
                <a:spcPts val="0"/>
              </a:spcAft>
              <a:buClr>
                <a:srgbClr val="138AE4"/>
              </a:buClr>
              <a:buSzPts val="1120"/>
              <a:buFont typeface="Arial"/>
              <a:buChar char="•"/>
            </a:pPr>
            <a:r>
              <a:rPr b="0" i="0" lang="en-US" sz="1600" u="none" cap="none" strike="noStrike">
                <a:solidFill>
                  <a:schemeClr val="dk1"/>
                </a:solidFill>
                <a:latin typeface="Arial"/>
                <a:ea typeface="Arial"/>
                <a:cs typeface="Arial"/>
                <a:sym typeface="Arial"/>
              </a:rPr>
              <a:t>Multiple time outs</a:t>
            </a:r>
            <a:endParaRPr/>
          </a:p>
          <a:p>
            <a:pPr indent="-228600" lvl="0" marL="228600" marR="0" rtl="0" algn="l">
              <a:spcBef>
                <a:spcPts val="600"/>
              </a:spcBef>
              <a:spcAft>
                <a:spcPts val="0"/>
              </a:spcAft>
              <a:buClr>
                <a:srgbClr val="138AE4"/>
              </a:buClr>
              <a:buSzPts val="1120"/>
              <a:buFont typeface="Arial"/>
              <a:buChar char="•"/>
            </a:pPr>
            <a:r>
              <a:rPr b="0" i="0" lang="en-US" sz="1600" u="none" cap="none" strike="noStrike">
                <a:solidFill>
                  <a:schemeClr val="dk1"/>
                </a:solidFill>
                <a:latin typeface="Arial"/>
                <a:ea typeface="Arial"/>
                <a:cs typeface="Arial"/>
                <a:sym typeface="Arial"/>
              </a:rPr>
              <a:t>Wide range of latencies</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p:txBody>
      </p:sp>
      <p:sp>
        <p:nvSpPr>
          <p:cNvPr id="1177" name="Google Shape;1177;p101"/>
          <p:cNvSpPr/>
          <p:nvPr/>
        </p:nvSpPr>
        <p:spPr>
          <a:xfrm>
            <a:off x="3336950" y="819150"/>
            <a:ext cx="5670182" cy="3581400"/>
          </a:xfrm>
          <a:prstGeom prst="rect">
            <a:avLst/>
          </a:prstGeom>
          <a:solidFill>
            <a:schemeClr val="lt1"/>
          </a:solidFill>
          <a:ln>
            <a:noFill/>
          </a:ln>
        </p:spPr>
        <p:txBody>
          <a:bodyPr anchorCtr="0" anchor="t" bIns="45700" lIns="91425" spcFirstLastPara="1" rIns="91425" wrap="square" tIns="45700">
            <a:noAutofit/>
          </a:bodyPr>
          <a:lstStyle/>
          <a:p>
            <a:pPr indent="-273050" lvl="0" marL="273050" marR="0" rtl="0" algn="l">
              <a:spcBef>
                <a:spcPts val="0"/>
              </a:spcBef>
              <a:spcAft>
                <a:spcPts val="0"/>
              </a:spcAft>
              <a:buClr>
                <a:schemeClr val="accent1"/>
              </a:buClr>
              <a:buSzPts val="1260"/>
              <a:buFont typeface="Tahoma"/>
              <a:buChar char="•"/>
            </a:pPr>
            <a:r>
              <a:rPr lang="en-US" sz="1800">
                <a:solidFill>
                  <a:schemeClr val="dk1"/>
                </a:solidFill>
                <a:latin typeface="Tahoma"/>
                <a:ea typeface="Tahoma"/>
                <a:cs typeface="Tahoma"/>
                <a:sym typeface="Tahoma"/>
              </a:rPr>
              <a:t>What does this tell us?</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The link “seems” ok when there’s no video traffic</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Link works ok over long lengths of time</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Link breaks down when constant low latency traffic starts (i.e. video / audio)</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What kind of connection?</a:t>
            </a:r>
            <a:endParaRPr/>
          </a:p>
          <a:p>
            <a:pPr indent="-228600" lvl="2" marL="1143000" marR="0" rtl="0" algn="l">
              <a:spcBef>
                <a:spcPts val="320"/>
              </a:spcBef>
              <a:spcAft>
                <a:spcPts val="0"/>
              </a:spcAft>
              <a:buClr>
                <a:srgbClr val="DDAB19"/>
              </a:buClr>
              <a:buSzPts val="960"/>
              <a:buFont typeface="Tahoma"/>
              <a:buChar char="•"/>
            </a:pPr>
            <a:r>
              <a:rPr b="0" i="0" lang="en-US" sz="1600" u="none" cap="none" strike="noStrike">
                <a:solidFill>
                  <a:schemeClr val="dk1"/>
                </a:solidFill>
                <a:latin typeface="Tahoma"/>
                <a:ea typeface="Tahoma"/>
                <a:cs typeface="Tahoma"/>
                <a:sym typeface="Tahoma"/>
              </a:rPr>
              <a:t>Wired or wireless?</a:t>
            </a:r>
            <a:endParaRPr/>
          </a:p>
          <a:p>
            <a:pPr indent="-228600" lvl="2" marL="1143000" marR="0" rtl="0" algn="l">
              <a:spcBef>
                <a:spcPts val="320"/>
              </a:spcBef>
              <a:spcAft>
                <a:spcPts val="0"/>
              </a:spcAft>
              <a:buClr>
                <a:srgbClr val="DDAB19"/>
              </a:buClr>
              <a:buSzPts val="960"/>
              <a:buFont typeface="Tahoma"/>
              <a:buChar char="•"/>
            </a:pPr>
            <a:r>
              <a:rPr b="0" i="0" lang="en-US" sz="1600" u="none" cap="none" strike="noStrike">
                <a:solidFill>
                  <a:schemeClr val="dk1"/>
                </a:solidFill>
                <a:latin typeface="Tahoma"/>
                <a:ea typeface="Tahoma"/>
                <a:cs typeface="Tahoma"/>
                <a:sym typeface="Tahoma"/>
              </a:rPr>
              <a:t>Cable, DSL, T1?</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Check for other programs using the network (Outlook, Downloading movies, etc…)</a:t>
            </a:r>
            <a:endParaRPr/>
          </a:p>
          <a:p>
            <a:pPr indent="-284163" lvl="1" marL="639763" marR="0" rtl="0" algn="l">
              <a:spcBef>
                <a:spcPts val="320"/>
              </a:spcBef>
              <a:spcAft>
                <a:spcPts val="0"/>
              </a:spcAft>
              <a:buClr>
                <a:schemeClr val="accent1"/>
              </a:buClr>
              <a:buSzPts val="1120"/>
              <a:buFont typeface="Tahoma"/>
              <a:buChar char="•"/>
            </a:pPr>
            <a:r>
              <a:rPr b="0" i="0" lang="en-US" sz="1600" u="none" cap="none" strike="noStrike">
                <a:solidFill>
                  <a:schemeClr val="dk1"/>
                </a:solidFill>
                <a:latin typeface="Tahoma"/>
                <a:ea typeface="Tahoma"/>
                <a:cs typeface="Tahoma"/>
                <a:sym typeface="Tahoma"/>
              </a:rPr>
              <a:t>Check for other users on the network using bandwidth </a:t>
            </a:r>
            <a:endParaRPr/>
          </a:p>
          <a:p>
            <a:pPr indent="-284163" lvl="1" marL="639763" marR="0" rtl="0" algn="l">
              <a:spcBef>
                <a:spcPts val="480"/>
              </a:spcBef>
              <a:spcAft>
                <a:spcPts val="0"/>
              </a:spcAft>
              <a:buNone/>
            </a:pPr>
            <a:r>
              <a:t/>
            </a:r>
            <a:endParaRPr b="0" i="0" sz="2400" u="none" cap="none" strike="noStrike">
              <a:solidFill>
                <a:schemeClr val="dk1"/>
              </a:solidFill>
              <a:latin typeface="Times"/>
              <a:ea typeface="Times"/>
              <a:cs typeface="Times"/>
              <a:sym typeface="Times"/>
            </a:endParaRPr>
          </a:p>
        </p:txBody>
      </p:sp>
      <p:pic>
        <p:nvPicPr>
          <p:cNvPr id="1178" name="Google Shape;1178;p101"/>
          <p:cNvPicPr preferRelativeResize="0"/>
          <p:nvPr/>
        </p:nvPicPr>
        <p:blipFill rotWithShape="1">
          <a:blip r:embed="rId3">
            <a:alphaModFix/>
          </a:blip>
          <a:srcRect b="0" l="0" r="0" t="0"/>
          <a:stretch/>
        </p:blipFill>
        <p:spPr>
          <a:xfrm>
            <a:off x="457200" y="847039"/>
            <a:ext cx="7658100" cy="3857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78"/>
                                        </p:tgtEl>
                                        <p:attrNameLst>
                                          <p:attrName>style.visibility</p:attrName>
                                        </p:attrNameLst>
                                      </p:cBhvr>
                                      <p:to>
                                        <p:strVal val="visible"/>
                                      </p:to>
                                    </p:set>
                                    <p:anim calcmode="lin" valueType="num">
                                      <p:cBhvr additive="base">
                                        <p:cTn dur="500"/>
                                        <p:tgtEl>
                                          <p:spTgt spid="1178"/>
                                        </p:tgtEl>
                                        <p:attrNameLst>
                                          <p:attrName>ppt_w</p:attrName>
                                        </p:attrNameLst>
                                      </p:cBhvr>
                                      <p:tavLst>
                                        <p:tav fmla="" tm="0">
                                          <p:val>
                                            <p:strVal val="0"/>
                                          </p:val>
                                        </p:tav>
                                        <p:tav fmla="" tm="100000">
                                          <p:val>
                                            <p:strVal val="#ppt_w"/>
                                          </p:val>
                                        </p:tav>
                                      </p:tavLst>
                                    </p:anim>
                                    <p:anim calcmode="lin" valueType="num">
                                      <p:cBhvr additive="base">
                                        <p:cTn dur="500"/>
                                        <p:tgtEl>
                                          <p:spTgt spid="1178"/>
                                        </p:tgtEl>
                                        <p:attrNameLst>
                                          <p:attrName>ppt_h</p:attrName>
                                        </p:attrNameLst>
                                      </p:cBhvr>
                                      <p:tavLst>
                                        <p:tav fmla="" tm="0">
                                          <p:val>
                                            <p:strVal val="0"/>
                                          </p:val>
                                        </p:tav>
                                        <p:tav fmla="" tm="100000">
                                          <p:val>
                                            <p:strVal val="#ppt_h"/>
                                          </p:val>
                                        </p:tav>
                                      </p:tavLst>
                                    </p:anim>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102"/>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84" name="Google Shape;1184;p102"/>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Outdated Camera, Video and Audio Drivers May Impact Performance</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Driver version/date can be obtained from the Dxdiag log that is included with the VidyoDesktop log zip file</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Drivers older than a couple of years old should be updated if the user is experiencing hardware performance issues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03"/>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90" name="Google Shape;1190;p103"/>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138AE4"/>
              </a:buClr>
              <a:buSzPts val="1120"/>
              <a:buFont typeface="Tahoma"/>
              <a:buChar char="•"/>
            </a:pPr>
            <a:r>
              <a:rPr b="0" i="0" lang="en-US" sz="1600" u="none" cap="none" strike="noStrike">
                <a:solidFill>
                  <a:schemeClr val="dk1"/>
                </a:solidFill>
                <a:latin typeface="Arial"/>
                <a:ea typeface="Arial"/>
                <a:cs typeface="Arial"/>
                <a:sym typeface="Arial"/>
              </a:rPr>
              <a:t>VPNs can cause the following issues:</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Connectivity or performance issues</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Can limit bandwidth due to encryption overhead</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Latency due to routing</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Can limit the MTU size</a:t>
            </a:r>
            <a:endParaRPr/>
          </a:p>
          <a:p>
            <a:pPr indent="-128587" lvl="1" marL="484188" marR="0" rtl="0" algn="l">
              <a:spcBef>
                <a:spcPts val="320"/>
              </a:spcBef>
              <a:spcAft>
                <a:spcPts val="0"/>
              </a:spcAft>
              <a:buClr>
                <a:schemeClr val="lt2"/>
              </a:buClr>
              <a:buSzPts val="1600"/>
              <a:buFont typeface="Tahoma"/>
              <a:buNone/>
            </a:pPr>
            <a:r>
              <a:t/>
            </a:r>
            <a:endParaRPr b="0" i="0" sz="1600" u="none" cap="none" strike="noStrike">
              <a:solidFill>
                <a:schemeClr val="dk1"/>
              </a:solidFill>
              <a:latin typeface="Arial"/>
              <a:ea typeface="Arial"/>
              <a:cs typeface="Arial"/>
              <a:sym typeface="Arial"/>
            </a:endParaRPr>
          </a:p>
          <a:p>
            <a:pPr indent="-213043" lvl="1" marL="639763" marR="0" rtl="0" algn="l">
              <a:spcBef>
                <a:spcPts val="320"/>
              </a:spcBef>
              <a:spcAft>
                <a:spcPts val="0"/>
              </a:spcAft>
              <a:buClr>
                <a:schemeClr val="accent1"/>
              </a:buClr>
              <a:buSzPts val="1120"/>
              <a:buFont typeface="Tahoma"/>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04"/>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Audio/Video Quality Issues</a:t>
            </a:r>
            <a:endParaRPr/>
          </a:p>
        </p:txBody>
      </p:sp>
      <p:sp>
        <p:nvSpPr>
          <p:cNvPr id="1196" name="Google Shape;1196;p104"/>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Is a Web Proxy being used?</a:t>
            </a:r>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By default, VidyoDesktop is set up to ‘Use settings from Internet Explorer’</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The VidyoProxy feature must be configured in order for VidyoDesktop to establish a connection though a Web Proxy server</a:t>
            </a:r>
            <a:endParaRPr/>
          </a:p>
          <a:p>
            <a:pPr indent="0" lvl="1" marL="457200" marR="0" rtl="0" algn="l">
              <a:spcBef>
                <a:spcPts val="320"/>
              </a:spcBef>
              <a:spcAft>
                <a:spcPts val="0"/>
              </a:spcAft>
              <a:buClr>
                <a:schemeClr val="lt2"/>
              </a:buClr>
              <a:buFont typeface="Tahoma"/>
              <a:buNone/>
            </a:pPr>
            <a:r>
              <a:t/>
            </a:r>
            <a:endParaRPr b="0" i="0" sz="1600" u="none" cap="none" strike="noStrike">
              <a:solidFill>
                <a:schemeClr val="dk1"/>
              </a:solidFill>
              <a:latin typeface="Arial"/>
              <a:ea typeface="Arial"/>
              <a:cs typeface="Arial"/>
              <a:sym typeface="Arial"/>
            </a:endParaRPr>
          </a:p>
          <a:p>
            <a:pPr indent="-230187" lvl="1" marL="484188" marR="0" rtl="0" algn="l">
              <a:spcBef>
                <a:spcPts val="320"/>
              </a:spcBef>
              <a:spcAft>
                <a:spcPts val="0"/>
              </a:spcAft>
              <a:buClr>
                <a:schemeClr val="lt2"/>
              </a:buClr>
              <a:buSzPts val="1600"/>
              <a:buFont typeface="Arial"/>
              <a:buChar char="–"/>
            </a:pPr>
            <a:r>
              <a:rPr b="0" i="0" lang="en-US" sz="1600" u="none" cap="none" strike="noStrike">
                <a:solidFill>
                  <a:schemeClr val="dk1"/>
                </a:solidFill>
                <a:latin typeface="Arial"/>
                <a:ea typeface="Arial"/>
                <a:cs typeface="Arial"/>
                <a:sym typeface="Arial"/>
              </a:rPr>
              <a:t>To avoid performance issues due to Web Proxies inspecting media packets, it is highly recommended to create exceptions (e.g. Bluecoat) or allow DIRECT connections to the Vidyo infrastructure (bypassing the Web Proxy). In many occasions, this can be accomplished by simply editing the PAC script.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05"/>
          <p:cNvSpPr txBox="1"/>
          <p:nvPr/>
        </p:nvSpPr>
        <p:spPr>
          <a:xfrm>
            <a:off x="2783434" y="2782086"/>
            <a:ext cx="6400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Troubleshooting – Common VidyoRoom Issues</a:t>
            </a:r>
            <a:endParaRPr sz="1800">
              <a:solidFill>
                <a:schemeClr val="lt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sp>
        <p:nvSpPr>
          <p:cNvPr id="1207" name="Google Shape;1207;p106"/>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Common VidyoRoom Issues</a:t>
            </a:r>
            <a:endParaRPr b="1" i="0" sz="2500" u="none" cap="none" strike="noStrike">
              <a:solidFill>
                <a:schemeClr val="dk1"/>
              </a:solidFill>
              <a:latin typeface="Arial"/>
              <a:ea typeface="Arial"/>
              <a:cs typeface="Arial"/>
              <a:sym typeface="Arial"/>
            </a:endParaRPr>
          </a:p>
        </p:txBody>
      </p:sp>
      <p:sp>
        <p:nvSpPr>
          <p:cNvPr id="1208" name="Google Shape;1208;p106"/>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Unable to Power Up VidyoRoom</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a:p>
            <a:pPr indent="-228600" lvl="0" marL="228600" marR="0" rtl="0" algn="l">
              <a:spcBef>
                <a:spcPts val="36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Unable to Connect to VidyoPortal</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a:p>
            <a:pPr indent="-228600" lvl="0" marL="228600" marR="0" rtl="0" algn="l">
              <a:spcBef>
                <a:spcPts val="36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USB Audio Device is Not Working (No Audio)</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a:p>
            <a:pPr indent="-228600" lvl="0" marL="228600" marR="0" rtl="0" algn="l">
              <a:spcBef>
                <a:spcPts val="36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No Video</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a:p>
            <a:pPr indent="-228600" lvl="0" marL="228600" marR="0" rtl="0" algn="l">
              <a:spcBef>
                <a:spcPts val="36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Camera Not Responding to VidyoRemote</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a:p>
            <a:pPr indent="-228600" lvl="0" marL="228600" marR="0" rtl="0" algn="l">
              <a:spcBef>
                <a:spcPts val="360"/>
              </a:spcBef>
              <a:spcAft>
                <a:spcPts val="0"/>
              </a:spcAft>
              <a:buClr>
                <a:srgbClr val="3495DA"/>
              </a:buClr>
              <a:buSzPts val="1800"/>
              <a:buFont typeface="Arial"/>
              <a:buChar char="•"/>
            </a:pPr>
            <a:r>
              <a:rPr b="0" i="0" lang="en-US" sz="1800" u="none" cap="none" strike="noStrike">
                <a:solidFill>
                  <a:schemeClr val="dk1"/>
                </a:solidFill>
                <a:latin typeface="Arial"/>
                <a:ea typeface="Arial"/>
                <a:cs typeface="Arial"/>
                <a:sym typeface="Arial"/>
              </a:rPr>
              <a:t>Share Device Not Working</a:t>
            </a:r>
            <a:endParaRPr/>
          </a:p>
          <a:p>
            <a:pPr indent="0" lvl="0" marL="0" marR="0" rtl="0" algn="l">
              <a:spcBef>
                <a:spcPts val="360"/>
              </a:spcBef>
              <a:spcAft>
                <a:spcPts val="0"/>
              </a:spcAft>
              <a:buClr>
                <a:srgbClr val="3495DA"/>
              </a:buClr>
              <a:buFont typeface="Arial"/>
              <a:buNone/>
            </a:pPr>
            <a:r>
              <a:t/>
            </a:r>
            <a:endParaRPr b="0" i="0" sz="1800" u="none" cap="none" strike="noStrike">
              <a:solidFill>
                <a:schemeClr val="dk1"/>
              </a:solidFill>
              <a:latin typeface="Arial"/>
              <a:ea typeface="Arial"/>
              <a:cs typeface="Arial"/>
              <a:sym typeface="Arial"/>
            </a:endParaRPr>
          </a:p>
        </p:txBody>
      </p:sp>
      <p:pic>
        <p:nvPicPr>
          <p:cNvPr id="1209" name="Google Shape;1209;p106"/>
          <p:cNvPicPr preferRelativeResize="0"/>
          <p:nvPr/>
        </p:nvPicPr>
        <p:blipFill rotWithShape="1">
          <a:blip r:embed="rId3">
            <a:alphaModFix/>
          </a:blip>
          <a:srcRect b="0" l="0" r="0" t="0"/>
          <a:stretch/>
        </p:blipFill>
        <p:spPr>
          <a:xfrm>
            <a:off x="6991172" y="1047750"/>
            <a:ext cx="1162228" cy="3546605"/>
          </a:xfrm>
          <a:prstGeom prst="rect">
            <a:avLst/>
          </a:prstGeom>
          <a:noFill/>
          <a:ln>
            <a:noFill/>
          </a:ln>
        </p:spPr>
      </p:pic>
      <p:sp>
        <p:nvSpPr>
          <p:cNvPr id="1210" name="Google Shape;1210;p106"/>
          <p:cNvSpPr/>
          <p:nvPr/>
        </p:nvSpPr>
        <p:spPr>
          <a:xfrm>
            <a:off x="7397842" y="3427376"/>
            <a:ext cx="378149" cy="390111"/>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l">
              <a:lnSpc>
                <a:spcPct val="115000"/>
              </a:lnSpc>
              <a:spcBef>
                <a:spcPts val="0"/>
              </a:spcBef>
              <a:spcAft>
                <a:spcPts val="0"/>
              </a:spcAft>
              <a:buClr>
                <a:srgbClr val="FFFFFF"/>
              </a:buClr>
              <a:buFont typeface="Calibri"/>
              <a:buNone/>
            </a:pPr>
            <a:r>
              <a:rPr b="0" i="0" lang="en-US" sz="1100" u="none" cap="none" strike="noStrike">
                <a:solidFill>
                  <a:srgbClr val="FFFFFF"/>
                </a:solidFill>
                <a:latin typeface="Calibri"/>
                <a:ea typeface="Calibri"/>
                <a:cs typeface="Calibri"/>
                <a:sym typeface="Calibri"/>
              </a:rPr>
              <a:t> </a:t>
            </a:r>
            <a:endParaRPr b="0" i="0" sz="1100" u="none" cap="none" strike="noStrike">
              <a:solidFill>
                <a:srgbClr val="FFFFFF"/>
              </a:solidFill>
              <a:latin typeface="Calibri"/>
              <a:ea typeface="Calibri"/>
              <a:cs typeface="Calibri"/>
              <a:sym typeface="Calibri"/>
            </a:endParaRPr>
          </a:p>
        </p:txBody>
      </p:sp>
      <p:pic>
        <p:nvPicPr>
          <p:cNvPr id="1211" name="Google Shape;1211;p106"/>
          <p:cNvPicPr preferRelativeResize="0"/>
          <p:nvPr/>
        </p:nvPicPr>
        <p:blipFill rotWithShape="1">
          <a:blip r:embed="rId4">
            <a:alphaModFix/>
          </a:blip>
          <a:srcRect b="0" l="0" r="-748" t="0"/>
          <a:stretch/>
        </p:blipFill>
        <p:spPr>
          <a:xfrm>
            <a:off x="7463426" y="3603220"/>
            <a:ext cx="258987" cy="133475"/>
          </a:xfrm>
          <a:prstGeom prst="rect">
            <a:avLst/>
          </a:prstGeom>
          <a:noFill/>
          <a:ln>
            <a:noFill/>
          </a:ln>
        </p:spPr>
      </p:pic>
      <p:pic>
        <p:nvPicPr>
          <p:cNvPr id="1212" name="Google Shape;1212;p106"/>
          <p:cNvPicPr preferRelativeResize="0"/>
          <p:nvPr/>
        </p:nvPicPr>
        <p:blipFill rotWithShape="1">
          <a:blip r:embed="rId5">
            <a:alphaModFix/>
          </a:blip>
          <a:srcRect b="0" l="-3015" r="0" t="0"/>
          <a:stretch/>
        </p:blipFill>
        <p:spPr>
          <a:xfrm>
            <a:off x="7545545" y="3485541"/>
            <a:ext cx="131427" cy="13689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107"/>
          <p:cNvSpPr txBox="1"/>
          <p:nvPr>
            <p:ph type="title"/>
          </p:nvPr>
        </p:nvSpPr>
        <p:spPr>
          <a:xfrm>
            <a:off x="304800" y="57152"/>
            <a:ext cx="7848600" cy="71794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2500" u="none" cap="none" strike="noStrike">
                <a:solidFill>
                  <a:schemeClr val="dk1"/>
                </a:solidFill>
                <a:latin typeface="Arial"/>
                <a:ea typeface="Arial"/>
                <a:cs typeface="Arial"/>
                <a:sym typeface="Arial"/>
              </a:rPr>
              <a:t>Troubleshooting – </a:t>
            </a:r>
            <a:r>
              <a:rPr b="1" i="0" lang="en-US" sz="2500" u="none" cap="none" strike="noStrike">
                <a:solidFill>
                  <a:schemeClr val="dk1"/>
                </a:solidFill>
                <a:latin typeface="Arial"/>
                <a:ea typeface="Arial"/>
                <a:cs typeface="Arial"/>
                <a:sym typeface="Arial"/>
              </a:rPr>
              <a:t>Unable to Log In</a:t>
            </a:r>
            <a:endParaRPr b="1" i="0" sz="2500" u="none" cap="none" strike="noStrike">
              <a:solidFill>
                <a:schemeClr val="dk1"/>
              </a:solidFill>
              <a:latin typeface="Arial"/>
              <a:ea typeface="Arial"/>
              <a:cs typeface="Arial"/>
              <a:sym typeface="Arial"/>
            </a:endParaRPr>
          </a:p>
        </p:txBody>
      </p:sp>
      <p:sp>
        <p:nvSpPr>
          <p:cNvPr id="1218" name="Google Shape;1218;p107"/>
          <p:cNvSpPr txBox="1"/>
          <p:nvPr>
            <p:ph idx="1" type="body"/>
          </p:nvPr>
        </p:nvSpPr>
        <p:spPr>
          <a:xfrm>
            <a:off x="304800" y="857250"/>
            <a:ext cx="8305800" cy="3829050"/>
          </a:xfrm>
          <a:prstGeom prst="rect">
            <a:avLst/>
          </a:prstGeom>
          <a:noFill/>
          <a:ln>
            <a:noFill/>
          </a:ln>
        </p:spPr>
        <p:txBody>
          <a:bodyPr anchorCtr="0" anchor="t" bIns="45700" lIns="91425" spcFirstLastPara="1" rIns="91425" wrap="square" tIns="45700">
            <a:noAutofit/>
          </a:bodyPr>
          <a:lstStyle/>
          <a:p>
            <a:pPr indent="-228600" lvl="0" marL="228600" marR="0" rtl="0" algn="l">
              <a:spcBef>
                <a:spcPts val="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Try to log in with a laptop to the network cable that the VidyoRoom is using</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Make sure that you are using a ‘VidyoRoom’ account type</a:t>
            </a:r>
            <a:endParaRPr/>
          </a:p>
          <a:p>
            <a:pPr indent="-127000" lvl="0" marL="228600" marR="0" rtl="0" algn="l">
              <a:spcBef>
                <a:spcPts val="320"/>
              </a:spcBef>
              <a:spcAft>
                <a:spcPts val="0"/>
              </a:spcAft>
              <a:buClr>
                <a:srgbClr val="3495DA"/>
              </a:buClr>
              <a:buSzPts val="1600"/>
              <a:buFont typeface="Arial"/>
              <a:buNone/>
            </a:pPr>
            <a:r>
              <a:t/>
            </a:r>
            <a:endParaRPr b="0" i="0" sz="1600" u="none" cap="none" strike="noStrike">
              <a:solidFill>
                <a:schemeClr val="dk1"/>
              </a:solidFill>
              <a:latin typeface="Arial"/>
              <a:ea typeface="Arial"/>
              <a:cs typeface="Arial"/>
              <a:sym typeface="Arial"/>
            </a:endParaRPr>
          </a:p>
          <a:p>
            <a:pPr indent="-228600" lvl="0" marL="228600" marR="0" rtl="0" algn="l">
              <a:spcBef>
                <a:spcPts val="320"/>
              </a:spcBef>
              <a:spcAft>
                <a:spcPts val="0"/>
              </a:spcAft>
              <a:buClr>
                <a:srgbClr val="3495DA"/>
              </a:buClr>
              <a:buSzPts val="1600"/>
              <a:buFont typeface="Arial"/>
              <a:buChar char="•"/>
            </a:pPr>
            <a:r>
              <a:rPr b="0" i="0" lang="en-US" sz="1600" u="none" cap="none" strike="noStrike">
                <a:solidFill>
                  <a:schemeClr val="dk1"/>
                </a:solidFill>
                <a:latin typeface="Arial"/>
                <a:ea typeface="Arial"/>
                <a:cs typeface="Arial"/>
                <a:sym typeface="Arial"/>
              </a:rPr>
              <a:t>If the VidyoPortal is using HTTPS, the VidyoRoom may be missing the required certificates (error shown in logs)</a:t>
            </a:r>
            <a:endParaRPr b="0" i="0" sz="16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idyo Template (3)">
  <a:themeElements>
    <a:clrScheme name="Custom 18">
      <a:dk1>
        <a:srgbClr val="333333"/>
      </a:dk1>
      <a:lt1>
        <a:srgbClr val="FFFFFF"/>
      </a:lt1>
      <a:dk2>
        <a:srgbClr val="FF9D3D"/>
      </a:dk2>
      <a:lt2>
        <a:srgbClr val="7F7F7F"/>
      </a:lt2>
      <a:accent1>
        <a:srgbClr val="F2C52A"/>
      </a:accent1>
      <a:accent2>
        <a:srgbClr val="8AC439"/>
      </a:accent2>
      <a:accent3>
        <a:srgbClr val="2495EB"/>
      </a:accent3>
      <a:accent4>
        <a:srgbClr val="FAD124"/>
      </a:accent4>
      <a:accent5>
        <a:srgbClr val="FAD124"/>
      </a:accent5>
      <a:accent6>
        <a:srgbClr val="1F2E9D"/>
      </a:accent6>
      <a:hlink>
        <a:srgbClr val="2766B3"/>
      </a:hlink>
      <a:folHlink>
        <a:srgbClr val="B2C4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